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1"/>
  </p:handoutMasterIdLst>
  <p:sldIdLst>
    <p:sldId id="258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Sassoon Infant Rg" panose="02000503030000020003" charset="0"/>
      <p:regular r:id="rId26"/>
      <p:bold r:id="rId27"/>
    </p:embeddedFont>
    <p:embeddedFont>
      <p:font typeface="Tuffy" panose="020B0603060100000000" charset="0"/>
      <p:regular r:id="rId28"/>
      <p:bold r:id="rId29"/>
      <p:italic r:id="rId30"/>
      <p:boldItalic r:id="rId31"/>
    </p:embeddedFont>
    <p:embeddedFont>
      <p:font typeface="Twinkl" panose="020B0604020202020204" charset="0"/>
      <p:regular r:id="rId32"/>
      <p:bold r:id="rId33"/>
    </p:embeddedFont>
    <p:embeddedFont>
      <p:font typeface="Twinkl SemiBold" charset="0"/>
      <p:bold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990167"/>
    <a:srgbClr val="E2AC00"/>
    <a:srgbClr val="FF7E00"/>
    <a:srgbClr val="DB5183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1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58" y="54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FDBA3B5-CA2E-4AB0-82F1-4CC8636F4758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F03F86-5B1A-4F20-B0C2-FAF1CB52BF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97514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2868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913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1321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2552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7849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9" r:id="rId3"/>
    <p:sldLayoutId id="2147483670" r:id="rId4"/>
    <p:sldLayoutId id="2147483671" r:id="rId5"/>
    <p:sldLayoutId id="2147483672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7.png"/><Relationship Id="rId5" Type="http://schemas.microsoft.com/office/2007/relationships/media" Target="../media/media3.WAV"/><Relationship Id="rId10" Type="http://schemas.openxmlformats.org/officeDocument/2006/relationships/image" Target="../media/image4.png"/><Relationship Id="rId4" Type="http://schemas.openxmlformats.org/officeDocument/2006/relationships/audio" Target="../media/media2.WAV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1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5.WAV"/><Relationship Id="rId11" Type="http://schemas.openxmlformats.org/officeDocument/2006/relationships/image" Target="../media/image8.png"/><Relationship Id="rId5" Type="http://schemas.microsoft.com/office/2007/relationships/media" Target="../media/media5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6.WAV"/><Relationship Id="rId11" Type="http://schemas.openxmlformats.org/officeDocument/2006/relationships/image" Target="../media/image8.png"/><Relationship Id="rId5" Type="http://schemas.microsoft.com/office/2007/relationships/media" Target="../media/media6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13" Type="http://schemas.openxmlformats.org/officeDocument/2006/relationships/image" Target="../media/image13.png"/><Relationship Id="rId3" Type="http://schemas.microsoft.com/office/2007/relationships/media" Target="../media/media8.WAV"/><Relationship Id="rId7" Type="http://schemas.microsoft.com/office/2007/relationships/media" Target="../media/media10.WAV"/><Relationship Id="rId12" Type="http://schemas.openxmlformats.org/officeDocument/2006/relationships/image" Target="../media/image6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9.WAV"/><Relationship Id="rId11" Type="http://schemas.openxmlformats.org/officeDocument/2006/relationships/image" Target="../media/image4.png"/><Relationship Id="rId5" Type="http://schemas.microsoft.com/office/2007/relationships/media" Target="../media/media9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8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1.WAV"/><Relationship Id="rId11" Type="http://schemas.openxmlformats.org/officeDocument/2006/relationships/image" Target="../media/image8.png"/><Relationship Id="rId5" Type="http://schemas.microsoft.com/office/2007/relationships/media" Target="../media/media11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2.WAV"/><Relationship Id="rId11" Type="http://schemas.openxmlformats.org/officeDocument/2006/relationships/image" Target="../media/image8.png"/><Relationship Id="rId5" Type="http://schemas.microsoft.com/office/2007/relationships/media" Target="../media/media12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3.WAV"/><Relationship Id="rId11" Type="http://schemas.openxmlformats.org/officeDocument/2006/relationships/image" Target="../media/image8.png"/><Relationship Id="rId5" Type="http://schemas.microsoft.com/office/2007/relationships/media" Target="../media/media13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WAV"/><Relationship Id="rId13" Type="http://schemas.openxmlformats.org/officeDocument/2006/relationships/image" Target="../media/image13.png"/><Relationship Id="rId3" Type="http://schemas.microsoft.com/office/2007/relationships/media" Target="../media/media14.WAV"/><Relationship Id="rId7" Type="http://schemas.microsoft.com/office/2007/relationships/media" Target="../media/media16.WAV"/><Relationship Id="rId12" Type="http://schemas.openxmlformats.org/officeDocument/2006/relationships/image" Target="../media/image6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15.WAV"/><Relationship Id="rId11" Type="http://schemas.openxmlformats.org/officeDocument/2006/relationships/image" Target="../media/image4.png"/><Relationship Id="rId5" Type="http://schemas.microsoft.com/office/2007/relationships/media" Target="../media/media15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14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7.WAV"/><Relationship Id="rId11" Type="http://schemas.openxmlformats.org/officeDocument/2006/relationships/image" Target="../media/image8.png"/><Relationship Id="rId5" Type="http://schemas.microsoft.com/office/2007/relationships/media" Target="../media/media17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1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8.WAV"/><Relationship Id="rId11" Type="http://schemas.openxmlformats.org/officeDocument/2006/relationships/image" Target="../media/image8.png"/><Relationship Id="rId5" Type="http://schemas.microsoft.com/office/2007/relationships/media" Target="../media/media18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1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0.png"/><Relationship Id="rId2" Type="http://schemas.openxmlformats.org/officeDocument/2006/relationships/audio" Target="../media/media1.WAV"/><Relationship Id="rId16" Type="http://schemas.openxmlformats.org/officeDocument/2006/relationships/image" Target="../media/image9.png"/><Relationship Id="rId1" Type="http://schemas.microsoft.com/office/2007/relationships/media" Target="../media/media1.WAV"/><Relationship Id="rId6" Type="http://schemas.openxmlformats.org/officeDocument/2006/relationships/audio" Target="../media/media19.WAV"/><Relationship Id="rId11" Type="http://schemas.openxmlformats.org/officeDocument/2006/relationships/image" Target="../media/image8.png"/><Relationship Id="rId5" Type="http://schemas.microsoft.com/office/2007/relationships/media" Target="../media/media19.WAV"/><Relationship Id="rId15" Type="http://schemas.openxmlformats.org/officeDocument/2006/relationships/image" Target="../media/image23.png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Relationship Id="rId1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22.WAV"/><Relationship Id="rId13" Type="http://schemas.openxmlformats.org/officeDocument/2006/relationships/image" Target="../media/image13.png"/><Relationship Id="rId3" Type="http://schemas.microsoft.com/office/2007/relationships/media" Target="../media/media20.WAV"/><Relationship Id="rId7" Type="http://schemas.microsoft.com/office/2007/relationships/media" Target="../media/media22.WAV"/><Relationship Id="rId12" Type="http://schemas.openxmlformats.org/officeDocument/2006/relationships/image" Target="../media/image6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audio" Target="../media/media21.WAV"/><Relationship Id="rId11" Type="http://schemas.openxmlformats.org/officeDocument/2006/relationships/image" Target="../media/image4.png"/><Relationship Id="rId5" Type="http://schemas.microsoft.com/office/2007/relationships/media" Target="../media/media21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20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3.WAV"/><Relationship Id="rId11" Type="http://schemas.openxmlformats.org/officeDocument/2006/relationships/image" Target="../media/image8.png"/><Relationship Id="rId5" Type="http://schemas.microsoft.com/office/2007/relationships/media" Target="../media/media23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4.WAV"/><Relationship Id="rId11" Type="http://schemas.openxmlformats.org/officeDocument/2006/relationships/image" Target="../media/image8.png"/><Relationship Id="rId5" Type="http://schemas.microsoft.com/office/2007/relationships/media" Target="../media/media24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7.png"/><Relationship Id="rId3" Type="http://schemas.microsoft.com/office/2007/relationships/media" Target="../media/media4.WAV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25.WAV"/><Relationship Id="rId11" Type="http://schemas.openxmlformats.org/officeDocument/2006/relationships/image" Target="../media/image8.png"/><Relationship Id="rId5" Type="http://schemas.microsoft.com/office/2007/relationships/media" Target="../media/media25.WAV"/><Relationship Id="rId10" Type="http://schemas.openxmlformats.org/officeDocument/2006/relationships/image" Target="../media/image7.png"/><Relationship Id="rId4" Type="http://schemas.openxmlformats.org/officeDocument/2006/relationships/audio" Target="../media/media4.WAV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13" Type="http://schemas.openxmlformats.org/officeDocument/2006/relationships/image" Target="../media/image13.png"/><Relationship Id="rId3" Type="http://schemas.microsoft.com/office/2007/relationships/media" Target="../media/media24.WAV"/><Relationship Id="rId7" Type="http://schemas.microsoft.com/office/2007/relationships/media" Target="../media/media7.WAV"/><Relationship Id="rId12" Type="http://schemas.openxmlformats.org/officeDocument/2006/relationships/image" Target="../media/image6.png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6" Type="http://schemas.openxmlformats.org/officeDocument/2006/relationships/audio" Target="../media/media27.WAV"/><Relationship Id="rId11" Type="http://schemas.openxmlformats.org/officeDocument/2006/relationships/image" Target="../media/image4.png"/><Relationship Id="rId5" Type="http://schemas.microsoft.com/office/2007/relationships/media" Target="../media/media27.WAV"/><Relationship Id="rId15" Type="http://schemas.openxmlformats.org/officeDocument/2006/relationships/image" Target="../media/image9.png"/><Relationship Id="rId10" Type="http://schemas.openxmlformats.org/officeDocument/2006/relationships/image" Target="../media/image5.png"/><Relationship Id="rId4" Type="http://schemas.openxmlformats.org/officeDocument/2006/relationships/audio" Target="../media/media24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WAV"/><Relationship Id="rId13" Type="http://schemas.microsoft.com/office/2007/relationships/media" Target="../media/media20.WAV"/><Relationship Id="rId18" Type="http://schemas.openxmlformats.org/officeDocument/2006/relationships/audio" Target="../media/media22.WAV"/><Relationship Id="rId26" Type="http://schemas.openxmlformats.org/officeDocument/2006/relationships/image" Target="../media/image4.png"/><Relationship Id="rId39" Type="http://schemas.openxmlformats.org/officeDocument/2006/relationships/image" Target="../media/image5.png"/><Relationship Id="rId3" Type="http://schemas.microsoft.com/office/2007/relationships/media" Target="../media/media5.WAV"/><Relationship Id="rId21" Type="http://schemas.microsoft.com/office/2007/relationships/media" Target="../media/media24.WAV"/><Relationship Id="rId34" Type="http://schemas.openxmlformats.org/officeDocument/2006/relationships/image" Target="../media/image35.png"/><Relationship Id="rId7" Type="http://schemas.microsoft.com/office/2007/relationships/media" Target="../media/media14.WAV"/><Relationship Id="rId12" Type="http://schemas.openxmlformats.org/officeDocument/2006/relationships/audio" Target="../media/media16.WAV"/><Relationship Id="rId17" Type="http://schemas.microsoft.com/office/2007/relationships/media" Target="../media/media22.WAV"/><Relationship Id="rId25" Type="http://schemas.openxmlformats.org/officeDocument/2006/relationships/slideLayout" Target="../slideLayouts/slideLayout2.xml"/><Relationship Id="rId33" Type="http://schemas.openxmlformats.org/officeDocument/2006/relationships/image" Target="../media/image34.png"/><Relationship Id="rId38" Type="http://schemas.openxmlformats.org/officeDocument/2006/relationships/image" Target="../media/image39.png"/><Relationship Id="rId2" Type="http://schemas.openxmlformats.org/officeDocument/2006/relationships/audio" Target="../media/media8.WAV"/><Relationship Id="rId16" Type="http://schemas.openxmlformats.org/officeDocument/2006/relationships/audio" Target="../media/media21.WAV"/><Relationship Id="rId20" Type="http://schemas.openxmlformats.org/officeDocument/2006/relationships/audio" Target="../media/media26.WAV"/><Relationship Id="rId29" Type="http://schemas.openxmlformats.org/officeDocument/2006/relationships/image" Target="../media/image30.png"/><Relationship Id="rId1" Type="http://schemas.microsoft.com/office/2007/relationships/media" Target="../media/media8.WAV"/><Relationship Id="rId6" Type="http://schemas.openxmlformats.org/officeDocument/2006/relationships/audio" Target="../media/media10.WAV"/><Relationship Id="rId11" Type="http://schemas.microsoft.com/office/2007/relationships/media" Target="../media/media16.WAV"/><Relationship Id="rId24" Type="http://schemas.openxmlformats.org/officeDocument/2006/relationships/audio" Target="../media/media27.WAV"/><Relationship Id="rId32" Type="http://schemas.openxmlformats.org/officeDocument/2006/relationships/image" Target="../media/image33.png"/><Relationship Id="rId37" Type="http://schemas.openxmlformats.org/officeDocument/2006/relationships/image" Target="../media/image38.png"/><Relationship Id="rId40" Type="http://schemas.openxmlformats.org/officeDocument/2006/relationships/image" Target="../media/image9.png"/><Relationship Id="rId5" Type="http://schemas.microsoft.com/office/2007/relationships/media" Target="../media/media10.WAV"/><Relationship Id="rId15" Type="http://schemas.microsoft.com/office/2007/relationships/media" Target="../media/media21.WAV"/><Relationship Id="rId23" Type="http://schemas.microsoft.com/office/2007/relationships/media" Target="../media/media27.WAV"/><Relationship Id="rId28" Type="http://schemas.openxmlformats.org/officeDocument/2006/relationships/image" Target="../media/image29.png"/><Relationship Id="rId36" Type="http://schemas.openxmlformats.org/officeDocument/2006/relationships/image" Target="../media/image37.png"/><Relationship Id="rId10" Type="http://schemas.openxmlformats.org/officeDocument/2006/relationships/audio" Target="../media/media15.WAV"/><Relationship Id="rId19" Type="http://schemas.microsoft.com/office/2007/relationships/media" Target="../media/media26.WAV"/><Relationship Id="rId31" Type="http://schemas.openxmlformats.org/officeDocument/2006/relationships/image" Target="../media/image32.png"/><Relationship Id="rId4" Type="http://schemas.openxmlformats.org/officeDocument/2006/relationships/audio" Target="../media/media5.WAV"/><Relationship Id="rId9" Type="http://schemas.microsoft.com/office/2007/relationships/media" Target="../media/media15.WAV"/><Relationship Id="rId14" Type="http://schemas.openxmlformats.org/officeDocument/2006/relationships/audio" Target="../media/media20.WAV"/><Relationship Id="rId22" Type="http://schemas.openxmlformats.org/officeDocument/2006/relationships/audio" Target="../media/media24.WAV"/><Relationship Id="rId27" Type="http://schemas.openxmlformats.org/officeDocument/2006/relationships/image" Target="../media/image28.png"/><Relationship Id="rId30" Type="http://schemas.openxmlformats.org/officeDocument/2006/relationships/image" Target="../media/image31.png"/><Relationship Id="rId35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2606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Les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 de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l’année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sz="4000" b="1" dirty="0">
                <a:solidFill>
                  <a:schemeClr val="tx1"/>
                </a:solidFill>
                <a:latin typeface="Twinkl" pitchFamily="2" charset="0"/>
              </a:rPr>
              <a:t>(Months of the Year)</a:t>
            </a:r>
          </a:p>
        </p:txBody>
      </p:sp>
      <p:pic>
        <p:nvPicPr>
          <p:cNvPr id="614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2528888"/>
            <a:ext cx="4067175" cy="427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57200" y="263525"/>
            <a:ext cx="8220075" cy="1597025"/>
          </a:xfrm>
        </p:spPr>
        <p:txBody>
          <a:bodyPr/>
          <a:lstStyle/>
          <a:p>
            <a:r>
              <a:rPr lang="en-GB" altLang="en-US"/>
              <a:t>What Do You Know?</a:t>
            </a:r>
          </a:p>
        </p:txBody>
      </p:sp>
      <p:pic>
        <p:nvPicPr>
          <p:cNvPr id="921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 are the names of the months in French. </a:t>
            </a:r>
          </a:p>
        </p:txBody>
      </p:sp>
      <p:sp>
        <p:nvSpPr>
          <p:cNvPr id="9" name="2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any look familiar?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Which ones?  Why? </a:t>
            </a:r>
          </a:p>
        </p:txBody>
      </p:sp>
      <p:sp>
        <p:nvSpPr>
          <p:cNvPr id="11" name="3"/>
          <p:cNvSpPr/>
          <p:nvPr/>
        </p:nvSpPr>
        <p:spPr>
          <a:xfrm>
            <a:off x="755650" y="1562100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Tell your partner which English month you think they might be.</a:t>
            </a:r>
          </a:p>
        </p:txBody>
      </p:sp>
      <p:sp>
        <p:nvSpPr>
          <p:cNvPr id="4" name="Oval 3"/>
          <p:cNvSpPr/>
          <p:nvPr/>
        </p:nvSpPr>
        <p:spPr>
          <a:xfrm>
            <a:off x="1493838" y="2362200"/>
            <a:ext cx="1076325" cy="10763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mai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668588" y="2312988"/>
            <a:ext cx="1690687" cy="1690687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novembre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97550" y="3405188"/>
            <a:ext cx="1646238" cy="16446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septembre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334000" y="2368550"/>
            <a:ext cx="1076325" cy="1076325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juin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383088" y="3327400"/>
            <a:ext cx="1246187" cy="1246188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juillet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121525" y="2506663"/>
            <a:ext cx="1150938" cy="11525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février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493838" y="5164138"/>
            <a:ext cx="1076325" cy="107632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avril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69963" y="3522663"/>
            <a:ext cx="1554162" cy="155575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décembre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7026275" y="4805363"/>
            <a:ext cx="1246188" cy="1246187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>
                <a:latin typeface="Twinkl" pitchFamily="2" charset="0"/>
              </a:rPr>
              <a:t>mars</a:t>
            </a:r>
          </a:p>
        </p:txBody>
      </p:sp>
      <p:sp>
        <p:nvSpPr>
          <p:cNvPr id="22" name="Oval 21"/>
          <p:cNvSpPr/>
          <p:nvPr/>
        </p:nvSpPr>
        <p:spPr>
          <a:xfrm>
            <a:off x="2549525" y="4129088"/>
            <a:ext cx="1644650" cy="1644650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janvier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745163" y="5191125"/>
            <a:ext cx="1076325" cy="1076325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août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306888" y="4718050"/>
            <a:ext cx="1303337" cy="130333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err="1">
                <a:latin typeface="Twinkl" pitchFamily="2" charset="0"/>
              </a:rPr>
              <a:t>octobre</a:t>
            </a:r>
            <a:endParaRPr lang="en-GB" sz="1700"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4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3792538"/>
            <a:ext cx="3860800" cy="22701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itle 1"/>
          <p:cNvSpPr>
            <a:spLocks noGrp="1"/>
          </p:cNvSpPr>
          <p:nvPr>
            <p:ph type="title"/>
          </p:nvPr>
        </p:nvSpPr>
        <p:spPr>
          <a:xfrm>
            <a:off x="614363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0246" name="Whole Clas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janvier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anvier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5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24" name="Rectangle 23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0260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>
                  <a:ea typeface="Sassoon Infant Rg" panose="02000503030000020003" pitchFamily="50" charset="0"/>
                  <a:cs typeface="Sassoon Infant Rg" panose="02000503030000020003" pitchFamily="50" charset="0"/>
                </a:rPr>
                <a:t>Click play buttons throughout to hear phrases and words.</a:t>
              </a:r>
            </a:p>
          </p:txBody>
        </p:sp>
      </p:grpSp>
      <p:pic>
        <p:nvPicPr>
          <p:cNvPr id="1025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1697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anv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536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01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1270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février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février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11278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4402">
            <a:off x="4591050" y="3833813"/>
            <a:ext cx="2141538" cy="182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963" y="3617913"/>
            <a:ext cx="1770062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5038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23574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févr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0900" y="315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92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2294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mars.</a:t>
            </a:r>
          </a:p>
        </p:txBody>
      </p:sp>
      <p:pic>
        <p:nvPicPr>
          <p:cNvPr id="10" name="#C’est mars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January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February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March</a:t>
            </a:r>
          </a:p>
        </p:txBody>
      </p:sp>
      <p:pic>
        <p:nvPicPr>
          <p:cNvPr id="12302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4081463"/>
            <a:ext cx="35274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1604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1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!</a:t>
            </a:r>
          </a:p>
        </p:txBody>
      </p:sp>
      <p:pic>
        <p:nvPicPr>
          <p:cNvPr id="18" name="#Écoutez et répétez !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dirty="0" err="1"/>
              <a:t>C’est</a:t>
            </a:r>
            <a:r>
              <a:rPr lang="en-GB" altLang="en-US" dirty="0"/>
              <a:t> </a:t>
            </a:r>
            <a:r>
              <a:rPr lang="en-GB" altLang="en-US"/>
              <a:t>quel</a:t>
            </a:r>
            <a:r>
              <a:rPr lang="en-GB" altLang="en-US" dirty="0"/>
              <a:t> </a:t>
            </a:r>
            <a:r>
              <a:rPr lang="en-GB" altLang="en-US" dirty="0" err="1"/>
              <a:t>mois</a:t>
            </a:r>
            <a:r>
              <a:rPr lang="en-GB" altLang="en-US" dirty="0"/>
              <a:t>?</a:t>
            </a:r>
            <a:br>
              <a:rPr lang="en-GB" altLang="en-US" dirty="0"/>
            </a:br>
            <a:r>
              <a:rPr lang="en-GB" altLang="en-US" sz="3100" dirty="0"/>
              <a:t>(What Month Is it?)</a:t>
            </a:r>
          </a:p>
        </p:txBody>
      </p:sp>
      <p:pic>
        <p:nvPicPr>
          <p:cNvPr id="13317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janvier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 janvier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février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février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48748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mars</a:t>
            </a:r>
          </a:p>
        </p:txBody>
      </p:sp>
      <p:pic>
        <p:nvPicPr>
          <p:cNvPr id="25" name="#mars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5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anv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160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évri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26066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mar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4888" y="36750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92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11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4342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avril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avril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pic>
        <p:nvPicPr>
          <p:cNvPr id="14350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025" y="3749675"/>
            <a:ext cx="3387725" cy="228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768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1655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vril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25384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88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5366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mai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mai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pic>
        <p:nvPicPr>
          <p:cNvPr id="15374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31"/>
          <a:stretch>
            <a:fillRect/>
          </a:stretch>
        </p:blipFill>
        <p:spPr bwMode="auto">
          <a:xfrm>
            <a:off x="2992438" y="3838575"/>
            <a:ext cx="3744912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1697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ma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25241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11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6389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juin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uin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April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May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June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8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05" b="7355"/>
          <a:stretch>
            <a:fillRect/>
          </a:stretch>
        </p:blipFill>
        <p:spPr bwMode="auto">
          <a:xfrm>
            <a:off x="3033713" y="3798888"/>
            <a:ext cx="3635375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63" y="1531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i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66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1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7413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avril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avril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mai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mai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48748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juin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jui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1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784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vr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1603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ma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9175" y="2541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jui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3775" y="3465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8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1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01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843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juillet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juillet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46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113" y="3878263"/>
            <a:ext cx="3146425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866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19605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juille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2781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06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1946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août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août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70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3759200"/>
            <a:ext cx="3043237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2081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aoû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2932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97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0485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773738" y="1909763"/>
            <a:ext cx="170656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septembre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septembre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2001838"/>
            <a:ext cx="2841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July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August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September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494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438" y="3787775"/>
            <a:ext cx="374650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Picture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113"/>
          <a:stretch>
            <a:fillRect/>
          </a:stretch>
        </p:blipFill>
        <p:spPr bwMode="auto">
          <a:xfrm>
            <a:off x="5321300" y="3878263"/>
            <a:ext cx="1389063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Picture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612"/>
          <a:stretch>
            <a:fillRect/>
          </a:stretch>
        </p:blipFill>
        <p:spPr bwMode="auto">
          <a:xfrm>
            <a:off x="4608513" y="4198938"/>
            <a:ext cx="709612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06" t="108" r="706" b="38664"/>
          <a:stretch>
            <a:fillRect/>
          </a:stretch>
        </p:blipFill>
        <p:spPr bwMode="auto">
          <a:xfrm>
            <a:off x="3635375" y="4294188"/>
            <a:ext cx="827088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21685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sept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14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2432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1509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juillet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juillet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août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août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74783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 </a:t>
            </a:r>
            <a:r>
              <a:rPr lang="en-GB" dirty="0" err="1">
                <a:latin typeface="Twinkl" pitchFamily="2" charset="0"/>
              </a:rPr>
              <a:t>septembre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septembre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7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coutez et répé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uille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19208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oû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3108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septembr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2175" y="4295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06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9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4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2533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932488" y="1909763"/>
            <a:ext cx="154781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octobre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octobre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2542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63" y="3790950"/>
            <a:ext cx="1722437" cy="222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61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1909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cto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2854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4393 -0.0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24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4" grpId="1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355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848350" y="1909763"/>
            <a:ext cx="1631950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novembre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novembre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788" y="20018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66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39"/>
          <a:stretch>
            <a:fillRect/>
          </a:stretch>
        </p:blipFill>
        <p:spPr bwMode="auto">
          <a:xfrm>
            <a:off x="2921000" y="3776663"/>
            <a:ext cx="3886200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6463" y="612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5513" y="2470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nov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2338" y="3616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7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51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66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65363"/>
            <a:ext cx="7632700" cy="63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        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quel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mois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?  </a:t>
            </a:r>
          </a:p>
        </p:txBody>
      </p:sp>
      <p:pic>
        <p:nvPicPr>
          <p:cNvPr id="18" name="#C’est quel mois ?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0" y="24701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4581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/>
          <a:stretch>
            <a:fillRect/>
          </a:stretch>
        </p:blipFill>
        <p:spPr bwMode="auto">
          <a:xfrm>
            <a:off x="760413" y="2081213"/>
            <a:ext cx="1927225" cy="404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7" t="-514" r="27992" b="31682"/>
          <a:stretch>
            <a:fillRect/>
          </a:stretch>
        </p:blipFill>
        <p:spPr bwMode="auto">
          <a:xfrm>
            <a:off x="7085013" y="2778125"/>
            <a:ext cx="13017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773738" y="1909763"/>
            <a:ext cx="1706562" cy="1293812"/>
          </a:xfrm>
          <a:prstGeom prst="wedgeEllipseCallout">
            <a:avLst>
              <a:gd name="adj1" fmla="val 72055"/>
              <a:gd name="adj2" fmla="val 6224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Twinkl" pitchFamily="2" charset="0"/>
              </a:rPr>
              <a:t>décembre</a:t>
            </a:r>
            <a:r>
              <a:rPr lang="en-GB" sz="1600" b="1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10" name="#C’est décembre.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5" y="2001838"/>
            <a:ext cx="2841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13063" y="3371850"/>
            <a:ext cx="1281112" cy="339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October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22750" y="3373438"/>
            <a:ext cx="1281113" cy="338137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November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532438" y="3371850"/>
            <a:ext cx="1281112" cy="339725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December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921000" y="3762375"/>
            <a:ext cx="3886200" cy="22717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4590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3754438"/>
            <a:ext cx="153511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800" y="4435475"/>
            <a:ext cx="21907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2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'est quel mo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6313" y="8794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0178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déc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0750" y="3960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81481E-6 L -0.14236 -0.0053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18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70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1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14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524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7" grpId="0" animBg="1"/>
      <p:bldP spid="14" grpId="0" animBg="1"/>
      <p:bldP spid="15" grpId="0" animBg="1"/>
      <p:bldP spid="16" grpId="0" animBg="1"/>
      <p:bldP spid="1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"/>
          <p:cNvSpPr/>
          <p:nvPr/>
        </p:nvSpPr>
        <p:spPr>
          <a:xfrm>
            <a:off x="755650" y="2212975"/>
            <a:ext cx="7632700" cy="6334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Écoutez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répétez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8" name="#Écoutez et répétez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240188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C’est quel mois ?</a:t>
            </a:r>
            <a:br>
              <a:rPr lang="en-GB" altLang="en-US"/>
            </a:br>
            <a:r>
              <a:rPr lang="en-GB" altLang="en-US" sz="3100"/>
              <a:t>(What Month Is it?)</a:t>
            </a:r>
          </a:p>
        </p:txBody>
      </p:sp>
      <p:pic>
        <p:nvPicPr>
          <p:cNvPr id="25605" name="Whole Clas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janvier"/>
          <p:cNvSpPr/>
          <p:nvPr/>
        </p:nvSpPr>
        <p:spPr>
          <a:xfrm>
            <a:off x="1865313" y="3216275"/>
            <a:ext cx="1489075" cy="393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Twinkl" pitchFamily="2" charset="0"/>
              </a:rPr>
              <a:t>octobre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3" name="#octobre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3284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evrier"/>
          <p:cNvSpPr/>
          <p:nvPr/>
        </p:nvSpPr>
        <p:spPr>
          <a:xfrm>
            <a:off x="3848100" y="3216275"/>
            <a:ext cx="1489075" cy="393700"/>
          </a:xfrm>
          <a:prstGeom prst="rect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 </a:t>
            </a:r>
            <a:r>
              <a:rPr lang="en-GB" dirty="0" err="1">
                <a:latin typeface="Twinkl" pitchFamily="2" charset="0"/>
              </a:rPr>
              <a:t>novembre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4" name="#novembre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mars"/>
          <p:cNvSpPr/>
          <p:nvPr/>
        </p:nvSpPr>
        <p:spPr>
          <a:xfrm>
            <a:off x="5832475" y="3216275"/>
            <a:ext cx="1747838" cy="393700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décembre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25" name="#décembre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33067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3795713"/>
            <a:ext cx="3860800" cy="22685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3" name="Picture 3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57"/>
          <a:stretch>
            <a:fillRect/>
          </a:stretch>
        </p:blipFill>
        <p:spPr bwMode="auto">
          <a:xfrm>
            <a:off x="6627813" y="3894138"/>
            <a:ext cx="1704975" cy="219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3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23"/>
          <a:stretch>
            <a:fillRect/>
          </a:stretch>
        </p:blipFill>
        <p:spPr bwMode="auto">
          <a:xfrm>
            <a:off x="982663" y="3979863"/>
            <a:ext cx="2085975" cy="211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5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ctob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novembr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17922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décembr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28559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Ecoutez et répétez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3463" y="-123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2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66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52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9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457200" y="423863"/>
            <a:ext cx="8220075" cy="1595437"/>
          </a:xfrm>
        </p:spPr>
        <p:txBody>
          <a:bodyPr/>
          <a:lstStyle/>
          <a:p>
            <a:pPr algn="ctr"/>
            <a:r>
              <a:rPr lang="en-GB" altLang="en-US" b="0"/>
              <a:t>L’année entière !</a:t>
            </a:r>
            <a:br>
              <a:rPr lang="en-GB" altLang="en-US"/>
            </a:br>
            <a:r>
              <a:rPr lang="en-GB" altLang="en-US" sz="3100"/>
              <a:t>(The Year All Together)</a:t>
            </a:r>
          </a:p>
        </p:txBody>
      </p:sp>
      <p:pic>
        <p:nvPicPr>
          <p:cNvPr id="26627" name="Whole Class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1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2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3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700" y="2159000"/>
            <a:ext cx="1131888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4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21590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5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6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7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050" y="3562350"/>
            <a:ext cx="1122363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8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8" y="356235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9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4965700"/>
            <a:ext cx="1127125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10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4965700"/>
            <a:ext cx="1130300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11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75" y="4965700"/>
            <a:ext cx="112871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12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875" y="4965700"/>
            <a:ext cx="1123950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ight Arrow 43"/>
          <p:cNvSpPr/>
          <p:nvPr/>
        </p:nvSpPr>
        <p:spPr>
          <a:xfrm>
            <a:off x="2711450" y="2589213"/>
            <a:ext cx="454025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5" name="Right Arrow 44"/>
          <p:cNvSpPr/>
          <p:nvPr/>
        </p:nvSpPr>
        <p:spPr>
          <a:xfrm>
            <a:off x="4376738" y="2589213"/>
            <a:ext cx="455612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6" name="Right Arrow 45"/>
          <p:cNvSpPr/>
          <p:nvPr/>
        </p:nvSpPr>
        <p:spPr>
          <a:xfrm>
            <a:off x="6030913" y="2589213"/>
            <a:ext cx="454025" cy="265112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9" name="Right Arrow 48"/>
          <p:cNvSpPr/>
          <p:nvPr/>
        </p:nvSpPr>
        <p:spPr>
          <a:xfrm>
            <a:off x="2711450" y="399732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0" name="Right Arrow 49"/>
          <p:cNvSpPr/>
          <p:nvPr/>
        </p:nvSpPr>
        <p:spPr>
          <a:xfrm>
            <a:off x="4376738" y="3997325"/>
            <a:ext cx="455612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1" name="Right Arrow 50"/>
          <p:cNvSpPr/>
          <p:nvPr/>
        </p:nvSpPr>
        <p:spPr>
          <a:xfrm>
            <a:off x="6030913" y="399732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2" name="Right Arrow 51"/>
          <p:cNvSpPr/>
          <p:nvPr/>
        </p:nvSpPr>
        <p:spPr>
          <a:xfrm>
            <a:off x="2711450" y="537527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Right Arrow 52"/>
          <p:cNvSpPr/>
          <p:nvPr/>
        </p:nvSpPr>
        <p:spPr>
          <a:xfrm>
            <a:off x="4376738" y="5375275"/>
            <a:ext cx="455612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Right Arrow 53"/>
          <p:cNvSpPr/>
          <p:nvPr/>
        </p:nvSpPr>
        <p:spPr>
          <a:xfrm>
            <a:off x="6030913" y="5375275"/>
            <a:ext cx="454025" cy="265113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56" name="Straight Arrow Connector 55"/>
          <p:cNvCxnSpPr/>
          <p:nvPr/>
        </p:nvCxnSpPr>
        <p:spPr>
          <a:xfrm flipH="1">
            <a:off x="2466975" y="3211513"/>
            <a:ext cx="4189413" cy="4222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2509838" y="4610100"/>
            <a:ext cx="4189412" cy="4222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51" name="Play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anvi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8338" y="36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févri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14414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vril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21447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mai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313" y="2832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juin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963" y="3629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juillet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4850" y="4356100"/>
            <a:ext cx="5746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oût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9775" y="50831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septembre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9775" y="57880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ctobre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2950" y="6481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novembre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2950" y="717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décembre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717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1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8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21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5" dur="201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0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197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8" dur="243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2248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0" dur="266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252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4" grpId="0" animBg="1"/>
      <p:bldP spid="45" grpId="0" animBg="1"/>
      <p:bldP spid="46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1278</TotalTime>
  <Words>418</Words>
  <Application>Microsoft Office PowerPoint</Application>
  <PresentationFormat>On-screen Show (4:3)</PresentationFormat>
  <Paragraphs>112</Paragraphs>
  <Slides>19</Slides>
  <Notes>0</Notes>
  <HiddenSlides>0</HiddenSlides>
  <MMClips>64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Twinkl</vt:lpstr>
      <vt:lpstr>Twinkl SemiBold</vt:lpstr>
      <vt:lpstr>Sassoon Infant Rg</vt:lpstr>
      <vt:lpstr>Calibri</vt:lpstr>
      <vt:lpstr>Arial</vt:lpstr>
      <vt:lpstr>Tuffy</vt:lpstr>
      <vt:lpstr>Office Theme</vt:lpstr>
      <vt:lpstr>PowerPoint Presentation</vt:lpstr>
      <vt:lpstr>What Do You Know?</vt:lpstr>
      <vt:lpstr>C’est quel mois ? (What Month Is it?)</vt:lpstr>
      <vt:lpstr>C’est quel mois ? (What Month Is it?)</vt:lpstr>
      <vt:lpstr>C’est quel mois ? (What Month Is it?)</vt:lpstr>
      <vt:lpstr>C’est quel mois?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C’est quel mois ? (What Month Is it?)</vt:lpstr>
      <vt:lpstr>L’année entière ! (The Year All Together)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 Critchley</cp:lastModifiedBy>
  <cp:revision>106</cp:revision>
  <dcterms:created xsi:type="dcterms:W3CDTF">2014-10-01T16:09:27Z</dcterms:created>
  <dcterms:modified xsi:type="dcterms:W3CDTF">2021-01-12T12:56:14Z</dcterms:modified>
</cp:coreProperties>
</file>