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4" r:id="rId4"/>
    <p:sldId id="265" r:id="rId5"/>
    <p:sldId id="262" r:id="rId6"/>
    <p:sldId id="266"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9205D-D9E3-46EF-A932-010F570AF4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B5D48E-04EC-4366-95B3-8FAA56F4F0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9D069A-763E-4FD4-AA2D-F95F52ADCEE3}"/>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8F3F8C0B-E4BB-489B-B77C-FF4C44B767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64464D-2208-4ED4-B150-24AC547D7228}"/>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209400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75885-8132-47E3-BB92-8E0E721F23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258010-18CE-4907-A0DC-A14F4A8651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98080D-7E60-47BC-93C0-DA4737550B28}"/>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A3A617A6-6B4A-401D-88EA-A01026CF4C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128A69-4634-4725-B4BB-70F3FC3E5E24}"/>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265814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9257E-D2D2-4ECB-9CCA-99426DA449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A42CB9-34C2-4593-8B7F-A342752FE6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62CCFE-66EF-400F-9036-344A893B0C96}"/>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4C93AC73-D9CD-4D20-BA75-6E2B5C0B4E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E9F4D1-93B9-4ECE-B1DA-B516278FDE8D}"/>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2754431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86E6D-55E5-44A1-9F84-9F5DBA0828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0EDB1D-D85E-49E0-806F-2FAD92A258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4DFB1F-0732-4861-96B6-D920F32232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B6312E-442D-434E-8525-EE748D511538}"/>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6" name="Footer Placeholder 5">
            <a:extLst>
              <a:ext uri="{FF2B5EF4-FFF2-40B4-BE49-F238E27FC236}">
                <a16:creationId xmlns:a16="http://schemas.microsoft.com/office/drawing/2014/main" id="{B3119141-343B-4AB3-85DC-04A4AF773F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8E7558-36E7-4564-88B1-61953ADB4B2A}"/>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3829560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3FC9A-DD69-4916-9782-8E4CEEA3855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1537A1-5102-48BD-80CB-378197A53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E6720B-5FC3-4B6E-AF01-26907BE6DB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BC9CD1-B987-4066-9229-D91FD731AC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9819C2-0407-4883-8BBF-684D71D626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3108BA2-1850-4033-9496-5530DA6E48B5}"/>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8" name="Footer Placeholder 7">
            <a:extLst>
              <a:ext uri="{FF2B5EF4-FFF2-40B4-BE49-F238E27FC236}">
                <a16:creationId xmlns:a16="http://schemas.microsoft.com/office/drawing/2014/main" id="{BB55EFAA-F206-4306-9198-F5DB9A8B18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B76E8F-669E-48B3-99D4-D09F47EFA8EF}"/>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3501076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E4BBD-D367-4B09-A77F-A962E3802EC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0B227B4-0922-4236-947A-DA982C385627}"/>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4" name="Footer Placeholder 3">
            <a:extLst>
              <a:ext uri="{FF2B5EF4-FFF2-40B4-BE49-F238E27FC236}">
                <a16:creationId xmlns:a16="http://schemas.microsoft.com/office/drawing/2014/main" id="{D5867F3F-E181-4F82-AB7E-A1A6BF6EB35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C091C4-261D-48B8-B6EE-08F631D32FD3}"/>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4239836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5E0681-0EB6-4DE6-A514-BEA67B620B8E}"/>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3" name="Footer Placeholder 2">
            <a:extLst>
              <a:ext uri="{FF2B5EF4-FFF2-40B4-BE49-F238E27FC236}">
                <a16:creationId xmlns:a16="http://schemas.microsoft.com/office/drawing/2014/main" id="{FA07AF8A-072A-477E-9B23-7145BD7339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41D871C-B3D8-4D7C-AFF7-272D6766E421}"/>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482128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124AB-8BE2-4DE6-9D1A-5DCB5BB7A1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4945F7-062B-4665-9F95-E1AF856EF8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EC44195-4C4B-4032-AB0B-7751F720BD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A6F12B-FAB7-4F9A-B3FF-917803CFF64F}"/>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6" name="Footer Placeholder 5">
            <a:extLst>
              <a:ext uri="{FF2B5EF4-FFF2-40B4-BE49-F238E27FC236}">
                <a16:creationId xmlns:a16="http://schemas.microsoft.com/office/drawing/2014/main" id="{F24B482F-724E-451B-BCB7-645082C987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6F4CDE-8BAA-43E4-9540-79149B0D2AF5}"/>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4100417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5645-3ED6-4C3F-99B5-770D25F16A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1BB549-26F1-4199-BC59-5CB9F2F091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25BB8B-664B-4832-9EB8-26BD83E826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924B63-5FA7-4C15-9E54-DC79B018AB79}"/>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6" name="Footer Placeholder 5">
            <a:extLst>
              <a:ext uri="{FF2B5EF4-FFF2-40B4-BE49-F238E27FC236}">
                <a16:creationId xmlns:a16="http://schemas.microsoft.com/office/drawing/2014/main" id="{8E6A108F-88B3-4ABA-80A3-BDF7C62604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CC0D64-EC9A-4520-961F-ACDC4B904C5E}"/>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1591656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D168B-424D-4143-AF7A-A865C8159B9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4A3C2C-57AB-47D7-BD37-57E807DEAD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025AE3-7064-41E8-9F13-8CC05F0E0D1B}"/>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5751845C-DEAD-4051-A008-D160852A3C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F3921E-BC66-4FA4-889A-2FF4424A59D4}"/>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151664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E25708-5823-4428-A7CB-69C3DCCD4B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79A16E-7A81-45D9-9C7C-5AEFE67157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C34CAF-8F50-4F3F-BC13-AEBFCA8D6598}"/>
              </a:ext>
            </a:extLst>
          </p:cNvPr>
          <p:cNvSpPr>
            <a:spLocks noGrp="1"/>
          </p:cNvSpPr>
          <p:nvPr>
            <p:ph type="dt" sz="half" idx="10"/>
          </p:nvPr>
        </p:nvSpPr>
        <p:spPr/>
        <p:txBody>
          <a:body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ED93B7B5-B110-44D8-AB24-D73A4AB2DC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602561-45D1-424F-BBD7-75F8BD05CE29}"/>
              </a:ext>
            </a:extLst>
          </p:cNvPr>
          <p:cNvSpPr>
            <a:spLocks noGrp="1"/>
          </p:cNvSpPr>
          <p:nvPr>
            <p:ph type="sldNum" sz="quarter" idx="12"/>
          </p:nvPr>
        </p:nvSpPr>
        <p:spPr/>
        <p:txBody>
          <a:bodyPr/>
          <a:lstStyle/>
          <a:p>
            <a:fld id="{3BA5F5F1-C0E1-45C1-9FE9-8192AB80B77A}" type="slidenum">
              <a:rPr lang="en-GB" smtClean="0"/>
              <a:t>‹#›</a:t>
            </a:fld>
            <a:endParaRPr lang="en-GB"/>
          </a:p>
        </p:txBody>
      </p:sp>
    </p:spTree>
    <p:extLst>
      <p:ext uri="{BB962C8B-B14F-4D97-AF65-F5344CB8AC3E}">
        <p14:creationId xmlns:p14="http://schemas.microsoft.com/office/powerpoint/2010/main" val="2028692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AD0285-15F9-4BA0-9935-0A89EED1CE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B6F6F3-26DB-488A-AD03-FC21B563DA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EF2745-15FF-47BE-B772-31F2E6F93E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DFEFD7-D132-44B6-A963-3C27821BFF77}" type="datetimeFigureOut">
              <a:rPr lang="en-GB" smtClean="0"/>
              <a:t>20/01/2021</a:t>
            </a:fld>
            <a:endParaRPr lang="en-GB"/>
          </a:p>
        </p:txBody>
      </p:sp>
      <p:sp>
        <p:nvSpPr>
          <p:cNvPr id="5" name="Footer Placeholder 4">
            <a:extLst>
              <a:ext uri="{FF2B5EF4-FFF2-40B4-BE49-F238E27FC236}">
                <a16:creationId xmlns:a16="http://schemas.microsoft.com/office/drawing/2014/main" id="{0A6BF883-30D2-43D9-B21F-8FCE30A88F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DD4D9A-B4BD-44BD-A321-9548CB9D58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A5F5F1-C0E1-45C1-9FE9-8192AB80B77A}" type="slidenum">
              <a:rPr lang="en-GB" smtClean="0"/>
              <a:t>‹#›</a:t>
            </a:fld>
            <a:endParaRPr lang="en-GB"/>
          </a:p>
        </p:txBody>
      </p:sp>
    </p:spTree>
    <p:extLst>
      <p:ext uri="{BB962C8B-B14F-4D97-AF65-F5344CB8AC3E}">
        <p14:creationId xmlns:p14="http://schemas.microsoft.com/office/powerpoint/2010/main" val="2868192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www.youtube.com/watch?v=VIb02hE-dCA"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slide" Target="slide5.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190500" y="3883231"/>
            <a:ext cx="11756077" cy="2078182"/>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a:extLst>
              <a:ext uri="{FF2B5EF4-FFF2-40B4-BE49-F238E27FC236}">
                <a16:creationId xmlns:a16="http://schemas.microsoft.com/office/drawing/2014/main" id="{CF0FF8DC-BA0F-4A18-91B7-9F3CED69CE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B200F99D-2A4B-4CAB-9FEB-390CE0FF1B02}"/>
              </a:ext>
            </a:extLst>
          </p:cNvPr>
          <p:cNvSpPr txBox="1"/>
          <p:nvPr/>
        </p:nvSpPr>
        <p:spPr>
          <a:xfrm>
            <a:off x="2247978" y="4322157"/>
            <a:ext cx="9889099" cy="1200329"/>
          </a:xfrm>
          <a:prstGeom prst="rect">
            <a:avLst/>
          </a:prstGeom>
          <a:noFill/>
        </p:spPr>
        <p:txBody>
          <a:bodyPr wrap="square" rtlCol="0">
            <a:spAutoFit/>
          </a:bodyPr>
          <a:lstStyle/>
          <a:p>
            <a:r>
              <a:rPr lang="en-GB" sz="7200" b="1" dirty="0">
                <a:latin typeface="Felix Titling" panose="04060505060202020A04" pitchFamily="82" charset="0"/>
              </a:rPr>
              <a:t>Papyrus Paper</a:t>
            </a:r>
          </a:p>
        </p:txBody>
      </p:sp>
    </p:spTree>
    <p:extLst>
      <p:ext uri="{BB962C8B-B14F-4D97-AF65-F5344CB8AC3E}">
        <p14:creationId xmlns:p14="http://schemas.microsoft.com/office/powerpoint/2010/main" val="3290419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150499" y="354646"/>
            <a:ext cx="7330956" cy="1200329"/>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200F99D-2A4B-4CAB-9FEB-390CE0FF1B02}"/>
              </a:ext>
            </a:extLst>
          </p:cNvPr>
          <p:cNvSpPr txBox="1"/>
          <p:nvPr/>
        </p:nvSpPr>
        <p:spPr>
          <a:xfrm>
            <a:off x="264799" y="360585"/>
            <a:ext cx="9889099" cy="1200329"/>
          </a:xfrm>
          <a:prstGeom prst="rect">
            <a:avLst/>
          </a:prstGeom>
          <a:noFill/>
        </p:spPr>
        <p:txBody>
          <a:bodyPr wrap="square" rtlCol="0">
            <a:spAutoFit/>
          </a:bodyPr>
          <a:lstStyle/>
          <a:p>
            <a:r>
              <a:rPr lang="en-GB" sz="7200" b="1" dirty="0">
                <a:latin typeface="Felix Titling" panose="04060505060202020A04" pitchFamily="82" charset="0"/>
              </a:rPr>
              <a:t>Papyrus plant</a:t>
            </a:r>
          </a:p>
        </p:txBody>
      </p:sp>
      <p:pic>
        <p:nvPicPr>
          <p:cNvPr id="6" name="Picture 5">
            <a:extLst>
              <a:ext uri="{FF2B5EF4-FFF2-40B4-BE49-F238E27FC236}">
                <a16:creationId xmlns:a16="http://schemas.microsoft.com/office/drawing/2014/main" id="{491755E2-AF95-412B-A69A-97DDCBCC83E8}"/>
              </a:ext>
            </a:extLst>
          </p:cNvPr>
          <p:cNvPicPr>
            <a:picLocks noChangeAspect="1"/>
          </p:cNvPicPr>
          <p:nvPr/>
        </p:nvPicPr>
        <p:blipFill>
          <a:blip r:embed="rId3"/>
          <a:stretch>
            <a:fillRect/>
          </a:stretch>
        </p:blipFill>
        <p:spPr>
          <a:xfrm>
            <a:off x="434703" y="5334529"/>
            <a:ext cx="9312058" cy="1200329"/>
          </a:xfrm>
          <a:prstGeom prst="rect">
            <a:avLst/>
          </a:prstGeom>
        </p:spPr>
      </p:pic>
      <p:sp>
        <p:nvSpPr>
          <p:cNvPr id="13" name="Rectangle 12">
            <a:extLst>
              <a:ext uri="{FF2B5EF4-FFF2-40B4-BE49-F238E27FC236}">
                <a16:creationId xmlns:a16="http://schemas.microsoft.com/office/drawing/2014/main" id="{8F751AFE-40A2-49A6-82DE-9DBDFB8D0049}"/>
              </a:ext>
            </a:extLst>
          </p:cNvPr>
          <p:cNvSpPr/>
          <p:nvPr/>
        </p:nvSpPr>
        <p:spPr>
          <a:xfrm>
            <a:off x="5545451" y="1629356"/>
            <a:ext cx="3550015" cy="3485088"/>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31D752B-F63A-4602-8C64-B40B067897F4}"/>
              </a:ext>
            </a:extLst>
          </p:cNvPr>
          <p:cNvPicPr>
            <a:picLocks noChangeAspect="1"/>
          </p:cNvPicPr>
          <p:nvPr/>
        </p:nvPicPr>
        <p:blipFill>
          <a:blip r:embed="rId4"/>
          <a:stretch>
            <a:fillRect/>
          </a:stretch>
        </p:blipFill>
        <p:spPr>
          <a:xfrm>
            <a:off x="5694374" y="1798659"/>
            <a:ext cx="3252167" cy="3146482"/>
          </a:xfrm>
          <a:prstGeom prst="rect">
            <a:avLst/>
          </a:prstGeom>
        </p:spPr>
      </p:pic>
      <p:sp>
        <p:nvSpPr>
          <p:cNvPr id="14" name="Rectangle 13">
            <a:extLst>
              <a:ext uri="{FF2B5EF4-FFF2-40B4-BE49-F238E27FC236}">
                <a16:creationId xmlns:a16="http://schemas.microsoft.com/office/drawing/2014/main" id="{24F152DB-7E77-422D-8320-A49A4D7770FD}"/>
              </a:ext>
            </a:extLst>
          </p:cNvPr>
          <p:cNvSpPr/>
          <p:nvPr/>
        </p:nvSpPr>
        <p:spPr>
          <a:xfrm>
            <a:off x="2383639" y="1629356"/>
            <a:ext cx="2989746" cy="3378049"/>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EAEB1B9F-D437-446A-A0E5-64108ABFFC82}"/>
              </a:ext>
            </a:extLst>
          </p:cNvPr>
          <p:cNvPicPr>
            <a:picLocks noChangeAspect="1"/>
          </p:cNvPicPr>
          <p:nvPr/>
        </p:nvPicPr>
        <p:blipFill>
          <a:blip r:embed="rId5"/>
          <a:stretch>
            <a:fillRect/>
          </a:stretch>
        </p:blipFill>
        <p:spPr>
          <a:xfrm>
            <a:off x="2555705" y="1745139"/>
            <a:ext cx="2645613" cy="3146482"/>
          </a:xfrm>
          <a:prstGeom prst="rect">
            <a:avLst/>
          </a:prstGeom>
        </p:spPr>
      </p:pic>
      <p:sp>
        <p:nvSpPr>
          <p:cNvPr id="15" name="Rectangle 14">
            <a:extLst>
              <a:ext uri="{FF2B5EF4-FFF2-40B4-BE49-F238E27FC236}">
                <a16:creationId xmlns:a16="http://schemas.microsoft.com/office/drawing/2014/main" id="{54D78A6C-FE6F-4B52-A666-2892E68B9B06}"/>
              </a:ext>
            </a:extLst>
          </p:cNvPr>
          <p:cNvSpPr/>
          <p:nvPr/>
        </p:nvSpPr>
        <p:spPr>
          <a:xfrm>
            <a:off x="235159" y="1645831"/>
            <a:ext cx="1890524" cy="2807416"/>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5E10A278-F17D-4507-8256-8DD00E266BB3}"/>
              </a:ext>
            </a:extLst>
          </p:cNvPr>
          <p:cNvPicPr>
            <a:picLocks noChangeAspect="1"/>
          </p:cNvPicPr>
          <p:nvPr/>
        </p:nvPicPr>
        <p:blipFill>
          <a:blip r:embed="rId6"/>
          <a:stretch>
            <a:fillRect/>
          </a:stretch>
        </p:blipFill>
        <p:spPr>
          <a:xfrm>
            <a:off x="304121" y="1740849"/>
            <a:ext cx="1752600" cy="2609850"/>
          </a:xfrm>
          <a:prstGeom prst="rect">
            <a:avLst/>
          </a:prstGeom>
        </p:spPr>
      </p:pic>
      <p:sp>
        <p:nvSpPr>
          <p:cNvPr id="16" name="Rectangle 15">
            <a:extLst>
              <a:ext uri="{FF2B5EF4-FFF2-40B4-BE49-F238E27FC236}">
                <a16:creationId xmlns:a16="http://schemas.microsoft.com/office/drawing/2014/main" id="{BC0D423C-B631-471F-AE55-DBEA4478E8A7}"/>
              </a:ext>
            </a:extLst>
          </p:cNvPr>
          <p:cNvSpPr/>
          <p:nvPr/>
        </p:nvSpPr>
        <p:spPr>
          <a:xfrm>
            <a:off x="8023433" y="628814"/>
            <a:ext cx="3845820" cy="1813382"/>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i="1" dirty="0">
              <a:solidFill>
                <a:schemeClr val="tx1"/>
              </a:solidFill>
              <a:latin typeface="Felix Titling" panose="04060505060202020A04" pitchFamily="82" charset="0"/>
            </a:endParaRPr>
          </a:p>
        </p:txBody>
      </p:sp>
      <p:sp>
        <p:nvSpPr>
          <p:cNvPr id="3" name="TextBox 2">
            <a:extLst>
              <a:ext uri="{FF2B5EF4-FFF2-40B4-BE49-F238E27FC236}">
                <a16:creationId xmlns:a16="http://schemas.microsoft.com/office/drawing/2014/main" id="{4374E861-53F4-4FB7-AAFE-8B4666ECED22}"/>
              </a:ext>
            </a:extLst>
          </p:cNvPr>
          <p:cNvSpPr txBox="1"/>
          <p:nvPr/>
        </p:nvSpPr>
        <p:spPr>
          <a:xfrm>
            <a:off x="7878893" y="733953"/>
            <a:ext cx="2790701" cy="380010"/>
          </a:xfrm>
          <a:prstGeom prst="rect">
            <a:avLst/>
          </a:prstGeom>
          <a:noFill/>
        </p:spPr>
        <p:txBody>
          <a:bodyPr wrap="square" rtlCol="0">
            <a:spAutoFit/>
          </a:bodyPr>
          <a:lstStyle/>
          <a:p>
            <a:r>
              <a:rPr lang="en-GB" b="1" u="sng" dirty="0">
                <a:latin typeface="Felix Titling" panose="04060505060202020A04" pitchFamily="82" charset="0"/>
              </a:rPr>
              <a:t>Story of Papyrus</a:t>
            </a:r>
          </a:p>
        </p:txBody>
      </p:sp>
      <p:sp>
        <p:nvSpPr>
          <p:cNvPr id="17" name="TextBox 16">
            <a:extLst>
              <a:ext uri="{FF2B5EF4-FFF2-40B4-BE49-F238E27FC236}">
                <a16:creationId xmlns:a16="http://schemas.microsoft.com/office/drawing/2014/main" id="{DDA5D00D-190B-4B30-AB26-0FEDC83603E2}"/>
              </a:ext>
            </a:extLst>
          </p:cNvPr>
          <p:cNvSpPr txBox="1"/>
          <p:nvPr/>
        </p:nvSpPr>
        <p:spPr>
          <a:xfrm>
            <a:off x="8025383" y="1096298"/>
            <a:ext cx="3845820" cy="1477328"/>
          </a:xfrm>
          <a:prstGeom prst="rect">
            <a:avLst/>
          </a:prstGeom>
          <a:noFill/>
        </p:spPr>
        <p:txBody>
          <a:bodyPr wrap="square" rtlCol="0">
            <a:spAutoFit/>
          </a:bodyPr>
          <a:lstStyle/>
          <a:p>
            <a:r>
              <a:rPr lang="en-GB" sz="2400" b="1" i="1" dirty="0">
                <a:latin typeface="Felix Titling" panose="04060505060202020A04" pitchFamily="82" charset="0"/>
                <a:hlinkClick r:id="rId7"/>
              </a:rPr>
              <a:t>https://www.youtube.com/watch?v=VIb02hE-dCA</a:t>
            </a:r>
            <a:endParaRPr lang="en-GB" sz="2400" b="1" i="1" dirty="0">
              <a:latin typeface="Felix Titling" panose="04060505060202020A04" pitchFamily="82" charset="0"/>
            </a:endParaRPr>
          </a:p>
          <a:p>
            <a:endParaRPr lang="en-GB" dirty="0"/>
          </a:p>
        </p:txBody>
      </p:sp>
    </p:spTree>
    <p:extLst>
      <p:ext uri="{BB962C8B-B14F-4D97-AF65-F5344CB8AC3E}">
        <p14:creationId xmlns:p14="http://schemas.microsoft.com/office/powerpoint/2010/main" val="3959821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210788" y="216328"/>
            <a:ext cx="11590317" cy="6295911"/>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200F99D-2A4B-4CAB-9FEB-390CE0FF1B02}"/>
              </a:ext>
            </a:extLst>
          </p:cNvPr>
          <p:cNvSpPr txBox="1"/>
          <p:nvPr/>
        </p:nvSpPr>
        <p:spPr>
          <a:xfrm>
            <a:off x="313738" y="81112"/>
            <a:ext cx="9889099" cy="1200329"/>
          </a:xfrm>
          <a:prstGeom prst="rect">
            <a:avLst/>
          </a:prstGeom>
          <a:noFill/>
        </p:spPr>
        <p:txBody>
          <a:bodyPr wrap="square" rtlCol="0">
            <a:spAutoFit/>
          </a:bodyPr>
          <a:lstStyle/>
          <a:p>
            <a:r>
              <a:rPr lang="en-GB" sz="7200" b="1" dirty="0">
                <a:latin typeface="Felix Titling" panose="04060505060202020A04" pitchFamily="82" charset="0"/>
              </a:rPr>
              <a:t>Papyrus Paper</a:t>
            </a:r>
          </a:p>
        </p:txBody>
      </p:sp>
      <p:sp>
        <p:nvSpPr>
          <p:cNvPr id="23" name="Rectangle 22">
            <a:extLst>
              <a:ext uri="{FF2B5EF4-FFF2-40B4-BE49-F238E27FC236}">
                <a16:creationId xmlns:a16="http://schemas.microsoft.com/office/drawing/2014/main" id="{72F6777A-A032-4C03-AD21-63B971CF6B8B}"/>
              </a:ext>
            </a:extLst>
          </p:cNvPr>
          <p:cNvSpPr/>
          <p:nvPr/>
        </p:nvSpPr>
        <p:spPr>
          <a:xfrm>
            <a:off x="310369" y="4102613"/>
            <a:ext cx="2841515" cy="338554"/>
          </a:xfrm>
          <a:prstGeom prst="rect">
            <a:avLst/>
          </a:prstGeom>
        </p:spPr>
        <p:txBody>
          <a:bodyPr wrap="square">
            <a:spAutoFit/>
          </a:bodyPr>
          <a:lstStyle/>
          <a:p>
            <a:r>
              <a:rPr lang="en-GB" sz="1600" b="1" dirty="0">
                <a:latin typeface="Footlight MT Light" panose="0204060206030A020304" pitchFamily="18" charset="0"/>
              </a:rPr>
              <a:t>.</a:t>
            </a:r>
            <a:endParaRPr lang="en-GB" sz="1600" dirty="0">
              <a:latin typeface="Footlight MT Light" panose="0204060206030A020304" pitchFamily="18" charset="0"/>
            </a:endParaRPr>
          </a:p>
        </p:txBody>
      </p:sp>
      <p:pic>
        <p:nvPicPr>
          <p:cNvPr id="3" name="Picture 2">
            <a:extLst>
              <a:ext uri="{FF2B5EF4-FFF2-40B4-BE49-F238E27FC236}">
                <a16:creationId xmlns:a16="http://schemas.microsoft.com/office/drawing/2014/main" id="{D798CD56-583C-47FE-AEAA-9535519F1768}"/>
              </a:ext>
            </a:extLst>
          </p:cNvPr>
          <p:cNvPicPr>
            <a:picLocks noChangeAspect="1"/>
          </p:cNvPicPr>
          <p:nvPr/>
        </p:nvPicPr>
        <p:blipFill>
          <a:blip r:embed="rId3"/>
          <a:stretch>
            <a:fillRect/>
          </a:stretch>
        </p:blipFill>
        <p:spPr>
          <a:xfrm>
            <a:off x="310369" y="1236229"/>
            <a:ext cx="1845956" cy="1317054"/>
          </a:xfrm>
          <a:prstGeom prst="rect">
            <a:avLst/>
          </a:prstGeom>
        </p:spPr>
      </p:pic>
      <p:pic>
        <p:nvPicPr>
          <p:cNvPr id="25" name="Picture 24">
            <a:extLst>
              <a:ext uri="{FF2B5EF4-FFF2-40B4-BE49-F238E27FC236}">
                <a16:creationId xmlns:a16="http://schemas.microsoft.com/office/drawing/2014/main" id="{394A7A27-98DF-404C-B1D4-EAE6D75BC754}"/>
              </a:ext>
            </a:extLst>
          </p:cNvPr>
          <p:cNvPicPr>
            <a:picLocks noChangeAspect="1"/>
          </p:cNvPicPr>
          <p:nvPr/>
        </p:nvPicPr>
        <p:blipFill>
          <a:blip r:embed="rId4"/>
          <a:stretch>
            <a:fillRect/>
          </a:stretch>
        </p:blipFill>
        <p:spPr>
          <a:xfrm>
            <a:off x="1501524" y="1985026"/>
            <a:ext cx="1650360" cy="1070840"/>
          </a:xfrm>
          <a:prstGeom prst="rect">
            <a:avLst/>
          </a:prstGeom>
        </p:spPr>
      </p:pic>
      <p:pic>
        <p:nvPicPr>
          <p:cNvPr id="27" name="Picture 26">
            <a:extLst>
              <a:ext uri="{FF2B5EF4-FFF2-40B4-BE49-F238E27FC236}">
                <a16:creationId xmlns:a16="http://schemas.microsoft.com/office/drawing/2014/main" id="{DD47089C-D34C-4622-859D-28E5351DF574}"/>
              </a:ext>
            </a:extLst>
          </p:cNvPr>
          <p:cNvPicPr>
            <a:picLocks noChangeAspect="1"/>
          </p:cNvPicPr>
          <p:nvPr/>
        </p:nvPicPr>
        <p:blipFill>
          <a:blip r:embed="rId5"/>
          <a:stretch>
            <a:fillRect/>
          </a:stretch>
        </p:blipFill>
        <p:spPr>
          <a:xfrm>
            <a:off x="344092" y="2751313"/>
            <a:ext cx="1861148" cy="1142618"/>
          </a:xfrm>
          <a:prstGeom prst="rect">
            <a:avLst/>
          </a:prstGeom>
        </p:spPr>
      </p:pic>
      <p:pic>
        <p:nvPicPr>
          <p:cNvPr id="29" name="Picture 28">
            <a:extLst>
              <a:ext uri="{FF2B5EF4-FFF2-40B4-BE49-F238E27FC236}">
                <a16:creationId xmlns:a16="http://schemas.microsoft.com/office/drawing/2014/main" id="{8F82BFFD-7FE0-4BD0-BB32-C4581DD3D4E8}"/>
              </a:ext>
            </a:extLst>
          </p:cNvPr>
          <p:cNvPicPr>
            <a:picLocks noChangeAspect="1"/>
          </p:cNvPicPr>
          <p:nvPr/>
        </p:nvPicPr>
        <p:blipFill>
          <a:blip r:embed="rId6"/>
          <a:stretch>
            <a:fillRect/>
          </a:stretch>
        </p:blipFill>
        <p:spPr>
          <a:xfrm>
            <a:off x="1582455" y="3517554"/>
            <a:ext cx="2359291" cy="1180604"/>
          </a:xfrm>
          <a:prstGeom prst="rect">
            <a:avLst/>
          </a:prstGeom>
        </p:spPr>
      </p:pic>
      <p:pic>
        <p:nvPicPr>
          <p:cNvPr id="31" name="Picture 30">
            <a:extLst>
              <a:ext uri="{FF2B5EF4-FFF2-40B4-BE49-F238E27FC236}">
                <a16:creationId xmlns:a16="http://schemas.microsoft.com/office/drawing/2014/main" id="{EE587240-337F-4280-AB33-41554004A5F6}"/>
              </a:ext>
            </a:extLst>
          </p:cNvPr>
          <p:cNvPicPr>
            <a:picLocks noChangeAspect="1"/>
          </p:cNvPicPr>
          <p:nvPr/>
        </p:nvPicPr>
        <p:blipFill>
          <a:blip r:embed="rId7"/>
          <a:stretch>
            <a:fillRect/>
          </a:stretch>
        </p:blipFill>
        <p:spPr>
          <a:xfrm>
            <a:off x="325104" y="4075498"/>
            <a:ext cx="2171684" cy="1099289"/>
          </a:xfrm>
          <a:prstGeom prst="rect">
            <a:avLst/>
          </a:prstGeom>
        </p:spPr>
      </p:pic>
      <p:pic>
        <p:nvPicPr>
          <p:cNvPr id="33" name="Picture 32">
            <a:extLst>
              <a:ext uri="{FF2B5EF4-FFF2-40B4-BE49-F238E27FC236}">
                <a16:creationId xmlns:a16="http://schemas.microsoft.com/office/drawing/2014/main" id="{A979AD6D-6A43-4804-A087-37EA22FAA8A3}"/>
              </a:ext>
            </a:extLst>
          </p:cNvPr>
          <p:cNvPicPr>
            <a:picLocks noChangeAspect="1"/>
          </p:cNvPicPr>
          <p:nvPr/>
        </p:nvPicPr>
        <p:blipFill>
          <a:blip r:embed="rId8"/>
          <a:stretch>
            <a:fillRect/>
          </a:stretch>
        </p:blipFill>
        <p:spPr>
          <a:xfrm>
            <a:off x="94081" y="4878868"/>
            <a:ext cx="2171684" cy="1174086"/>
          </a:xfrm>
          <a:prstGeom prst="rect">
            <a:avLst/>
          </a:prstGeom>
        </p:spPr>
      </p:pic>
      <p:pic>
        <p:nvPicPr>
          <p:cNvPr id="35" name="Picture 34">
            <a:extLst>
              <a:ext uri="{FF2B5EF4-FFF2-40B4-BE49-F238E27FC236}">
                <a16:creationId xmlns:a16="http://schemas.microsoft.com/office/drawing/2014/main" id="{B1E04C61-D1EB-4844-B2E3-BC2F821A9FAB}"/>
              </a:ext>
            </a:extLst>
          </p:cNvPr>
          <p:cNvPicPr>
            <a:picLocks noChangeAspect="1"/>
          </p:cNvPicPr>
          <p:nvPr/>
        </p:nvPicPr>
        <p:blipFill>
          <a:blip r:embed="rId9"/>
          <a:stretch>
            <a:fillRect/>
          </a:stretch>
        </p:blipFill>
        <p:spPr>
          <a:xfrm>
            <a:off x="1870706" y="5174787"/>
            <a:ext cx="2562356" cy="1200329"/>
          </a:xfrm>
          <a:prstGeom prst="rect">
            <a:avLst/>
          </a:prstGeom>
        </p:spPr>
      </p:pic>
      <p:sp>
        <p:nvSpPr>
          <p:cNvPr id="14" name="Rectangle 13">
            <a:extLst>
              <a:ext uri="{FF2B5EF4-FFF2-40B4-BE49-F238E27FC236}">
                <a16:creationId xmlns:a16="http://schemas.microsoft.com/office/drawing/2014/main" id="{B956491E-BC58-4A15-8568-A79487DEFEE6}"/>
              </a:ext>
            </a:extLst>
          </p:cNvPr>
          <p:cNvSpPr/>
          <p:nvPr/>
        </p:nvSpPr>
        <p:spPr>
          <a:xfrm>
            <a:off x="4494138" y="1137739"/>
            <a:ext cx="6600418" cy="4599752"/>
          </a:xfrm>
          <a:prstGeom prst="rect">
            <a:avLst/>
          </a:prstGeom>
          <a:solidFill>
            <a:srgbClr val="EAB2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26E97FD0-B5A5-47D2-A143-4B194332561A}"/>
              </a:ext>
            </a:extLst>
          </p:cNvPr>
          <p:cNvSpPr txBox="1"/>
          <p:nvPr/>
        </p:nvSpPr>
        <p:spPr>
          <a:xfrm>
            <a:off x="4494138" y="1213176"/>
            <a:ext cx="6586330" cy="4524315"/>
          </a:xfrm>
          <a:prstGeom prst="rect">
            <a:avLst/>
          </a:prstGeom>
          <a:noFill/>
        </p:spPr>
        <p:txBody>
          <a:bodyPr wrap="square" rtlCol="0">
            <a:spAutoFit/>
          </a:bodyPr>
          <a:lstStyle/>
          <a:p>
            <a:r>
              <a:rPr lang="en-US" b="1" dirty="0">
                <a:latin typeface="Footlight MT Light" panose="0204060206030A020304" pitchFamily="18" charset="0"/>
              </a:rPr>
              <a:t>You are going to make your own papyrus paper. We will be using paper, PVA glue and water.</a:t>
            </a:r>
          </a:p>
          <a:p>
            <a:r>
              <a:rPr lang="en-US" b="1" dirty="0">
                <a:latin typeface="Footlight MT Light" panose="0204060206030A020304" pitchFamily="18" charset="0"/>
              </a:rPr>
              <a:t>Any old newspapers, brown paper, brown paper bags would be useful, if not paper will work the same.</a:t>
            </a:r>
          </a:p>
          <a:p>
            <a:endParaRPr lang="en-US" b="1" dirty="0">
              <a:latin typeface="Footlight MT Light" panose="0204060206030A020304" pitchFamily="18" charset="0"/>
            </a:endParaRPr>
          </a:p>
          <a:p>
            <a:r>
              <a:rPr lang="en-US" b="1" dirty="0">
                <a:latin typeface="Footlight MT Light" panose="0204060206030A020304" pitchFamily="18" charset="0"/>
              </a:rPr>
              <a:t>Over the next couple of slides, you will see the steps you need to take and there is also a link which leads you to a website for more information. </a:t>
            </a:r>
          </a:p>
          <a:p>
            <a:endParaRPr lang="en-US" b="1" dirty="0">
              <a:latin typeface="Footlight MT Light" panose="0204060206030A020304" pitchFamily="18" charset="0"/>
            </a:endParaRPr>
          </a:p>
          <a:p>
            <a:r>
              <a:rPr lang="en-US" b="1" dirty="0">
                <a:latin typeface="Footlight MT Light" panose="0204060206030A020304" pitchFamily="18" charset="0"/>
              </a:rPr>
              <a:t>When making your paper it might be best to place a carry bag down which you can layer your paper on. This will make it easier to move when your paper is wet, and you can peel it away when your paper is dry.</a:t>
            </a:r>
          </a:p>
          <a:p>
            <a:endParaRPr lang="en-US" b="1" dirty="0">
              <a:latin typeface="Footlight MT Light" panose="0204060206030A020304" pitchFamily="18" charset="0"/>
            </a:endParaRPr>
          </a:p>
          <a:p>
            <a:r>
              <a:rPr lang="en-US" b="1" dirty="0">
                <a:latin typeface="Footlight MT Light" panose="0204060206030A020304" pitchFamily="18" charset="0"/>
              </a:rPr>
              <a:t>If you have not got any PVA glue or unable to get hold of any</a:t>
            </a:r>
          </a:p>
          <a:p>
            <a:r>
              <a:rPr lang="en-US" b="1" dirty="0">
                <a:latin typeface="Footlight MT Light" panose="0204060206030A020304" pitchFamily="18" charset="0"/>
              </a:rPr>
              <a:t> I have added an alternative.</a:t>
            </a:r>
          </a:p>
        </p:txBody>
      </p:sp>
    </p:spTree>
    <p:extLst>
      <p:ext uri="{BB962C8B-B14F-4D97-AF65-F5344CB8AC3E}">
        <p14:creationId xmlns:p14="http://schemas.microsoft.com/office/powerpoint/2010/main" val="3556205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210788" y="216328"/>
            <a:ext cx="11590317" cy="6295911"/>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200F99D-2A4B-4CAB-9FEB-390CE0FF1B02}"/>
              </a:ext>
            </a:extLst>
          </p:cNvPr>
          <p:cNvSpPr txBox="1"/>
          <p:nvPr/>
        </p:nvSpPr>
        <p:spPr>
          <a:xfrm>
            <a:off x="243597" y="169696"/>
            <a:ext cx="9889099" cy="923330"/>
          </a:xfrm>
          <a:prstGeom prst="rect">
            <a:avLst/>
          </a:prstGeom>
          <a:noFill/>
        </p:spPr>
        <p:txBody>
          <a:bodyPr wrap="square" rtlCol="0">
            <a:spAutoFit/>
          </a:bodyPr>
          <a:lstStyle/>
          <a:p>
            <a:r>
              <a:rPr lang="en-GB" sz="5400" b="1" u="sng" dirty="0">
                <a:latin typeface="Felix Titling" panose="04060505060202020A04" pitchFamily="82" charset="0"/>
              </a:rPr>
              <a:t>Papyrus Paper</a:t>
            </a:r>
          </a:p>
        </p:txBody>
      </p:sp>
      <p:sp>
        <p:nvSpPr>
          <p:cNvPr id="23" name="Rectangle 22">
            <a:extLst>
              <a:ext uri="{FF2B5EF4-FFF2-40B4-BE49-F238E27FC236}">
                <a16:creationId xmlns:a16="http://schemas.microsoft.com/office/drawing/2014/main" id="{72F6777A-A032-4C03-AD21-63B971CF6B8B}"/>
              </a:ext>
            </a:extLst>
          </p:cNvPr>
          <p:cNvSpPr/>
          <p:nvPr/>
        </p:nvSpPr>
        <p:spPr>
          <a:xfrm>
            <a:off x="310369" y="4102613"/>
            <a:ext cx="2841515" cy="338554"/>
          </a:xfrm>
          <a:prstGeom prst="rect">
            <a:avLst/>
          </a:prstGeom>
        </p:spPr>
        <p:txBody>
          <a:bodyPr wrap="square">
            <a:spAutoFit/>
          </a:bodyPr>
          <a:lstStyle/>
          <a:p>
            <a:r>
              <a:rPr lang="en-GB" sz="1600" b="1" dirty="0">
                <a:latin typeface="Footlight MT Light" panose="0204060206030A020304" pitchFamily="18" charset="0"/>
              </a:rPr>
              <a:t>.</a:t>
            </a:r>
            <a:endParaRPr lang="en-GB" sz="1600" dirty="0">
              <a:latin typeface="Footlight MT Light" panose="0204060206030A020304" pitchFamily="18" charset="0"/>
            </a:endParaRPr>
          </a:p>
        </p:txBody>
      </p:sp>
      <p:pic>
        <p:nvPicPr>
          <p:cNvPr id="3" name="Picture 2">
            <a:extLst>
              <a:ext uri="{FF2B5EF4-FFF2-40B4-BE49-F238E27FC236}">
                <a16:creationId xmlns:a16="http://schemas.microsoft.com/office/drawing/2014/main" id="{D798CD56-583C-47FE-AEAA-9535519F1768}"/>
              </a:ext>
            </a:extLst>
          </p:cNvPr>
          <p:cNvPicPr>
            <a:picLocks noChangeAspect="1"/>
          </p:cNvPicPr>
          <p:nvPr/>
        </p:nvPicPr>
        <p:blipFill>
          <a:blip r:embed="rId3"/>
          <a:stretch>
            <a:fillRect/>
          </a:stretch>
        </p:blipFill>
        <p:spPr>
          <a:xfrm>
            <a:off x="634492" y="934695"/>
            <a:ext cx="5209717" cy="2871304"/>
          </a:xfrm>
          <a:prstGeom prst="rect">
            <a:avLst/>
          </a:prstGeom>
        </p:spPr>
      </p:pic>
      <p:pic>
        <p:nvPicPr>
          <p:cNvPr id="25" name="Picture 24">
            <a:extLst>
              <a:ext uri="{FF2B5EF4-FFF2-40B4-BE49-F238E27FC236}">
                <a16:creationId xmlns:a16="http://schemas.microsoft.com/office/drawing/2014/main" id="{394A7A27-98DF-404C-B1D4-EAE6D75BC754}"/>
              </a:ext>
            </a:extLst>
          </p:cNvPr>
          <p:cNvPicPr>
            <a:picLocks noChangeAspect="1"/>
          </p:cNvPicPr>
          <p:nvPr/>
        </p:nvPicPr>
        <p:blipFill>
          <a:blip r:embed="rId4"/>
          <a:stretch>
            <a:fillRect/>
          </a:stretch>
        </p:blipFill>
        <p:spPr>
          <a:xfrm>
            <a:off x="6211165" y="938137"/>
            <a:ext cx="5209716" cy="2863315"/>
          </a:xfrm>
          <a:prstGeom prst="rect">
            <a:avLst/>
          </a:prstGeom>
        </p:spPr>
      </p:pic>
      <p:pic>
        <p:nvPicPr>
          <p:cNvPr id="27" name="Picture 26">
            <a:extLst>
              <a:ext uri="{FF2B5EF4-FFF2-40B4-BE49-F238E27FC236}">
                <a16:creationId xmlns:a16="http://schemas.microsoft.com/office/drawing/2014/main" id="{DD47089C-D34C-4622-859D-28E5351DF574}"/>
              </a:ext>
            </a:extLst>
          </p:cNvPr>
          <p:cNvPicPr>
            <a:picLocks noChangeAspect="1"/>
          </p:cNvPicPr>
          <p:nvPr/>
        </p:nvPicPr>
        <p:blipFill>
          <a:blip r:embed="rId5"/>
          <a:stretch>
            <a:fillRect/>
          </a:stretch>
        </p:blipFill>
        <p:spPr>
          <a:xfrm>
            <a:off x="634492" y="3909616"/>
            <a:ext cx="5053536" cy="2499006"/>
          </a:xfrm>
          <a:prstGeom prst="rect">
            <a:avLst/>
          </a:prstGeom>
        </p:spPr>
      </p:pic>
      <p:pic>
        <p:nvPicPr>
          <p:cNvPr id="29" name="Picture 28">
            <a:extLst>
              <a:ext uri="{FF2B5EF4-FFF2-40B4-BE49-F238E27FC236}">
                <a16:creationId xmlns:a16="http://schemas.microsoft.com/office/drawing/2014/main" id="{8F82BFFD-7FE0-4BD0-BB32-C4581DD3D4E8}"/>
              </a:ext>
            </a:extLst>
          </p:cNvPr>
          <p:cNvPicPr>
            <a:picLocks noChangeAspect="1"/>
          </p:cNvPicPr>
          <p:nvPr/>
        </p:nvPicPr>
        <p:blipFill>
          <a:blip r:embed="rId6"/>
          <a:stretch>
            <a:fillRect/>
          </a:stretch>
        </p:blipFill>
        <p:spPr>
          <a:xfrm>
            <a:off x="6211165" y="3909616"/>
            <a:ext cx="5219094" cy="2499006"/>
          </a:xfrm>
          <a:prstGeom prst="rect">
            <a:avLst/>
          </a:prstGeom>
        </p:spPr>
      </p:pic>
    </p:spTree>
    <p:extLst>
      <p:ext uri="{BB962C8B-B14F-4D97-AF65-F5344CB8AC3E}">
        <p14:creationId xmlns:p14="http://schemas.microsoft.com/office/powerpoint/2010/main" val="2962276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210788" y="198150"/>
            <a:ext cx="11590317" cy="6295911"/>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8" name="TextBox 7">
            <a:extLst>
              <a:ext uri="{FF2B5EF4-FFF2-40B4-BE49-F238E27FC236}">
                <a16:creationId xmlns:a16="http://schemas.microsoft.com/office/drawing/2014/main" id="{B200F99D-2A4B-4CAB-9FEB-390CE0FF1B02}"/>
              </a:ext>
            </a:extLst>
          </p:cNvPr>
          <p:cNvSpPr txBox="1"/>
          <p:nvPr/>
        </p:nvSpPr>
        <p:spPr>
          <a:xfrm>
            <a:off x="210788" y="198150"/>
            <a:ext cx="9889099" cy="1200329"/>
          </a:xfrm>
          <a:prstGeom prst="rect">
            <a:avLst/>
          </a:prstGeom>
          <a:noFill/>
        </p:spPr>
        <p:txBody>
          <a:bodyPr wrap="square" rtlCol="0">
            <a:spAutoFit/>
          </a:bodyPr>
          <a:lstStyle/>
          <a:p>
            <a:r>
              <a:rPr lang="en-GB" sz="7200" b="1" u="sng" dirty="0">
                <a:latin typeface="Felix Titling" panose="04060505060202020A04" pitchFamily="82" charset="0"/>
              </a:rPr>
              <a:t>Papyrus Paper</a:t>
            </a:r>
          </a:p>
        </p:txBody>
      </p:sp>
      <p:sp>
        <p:nvSpPr>
          <p:cNvPr id="23" name="Rectangle 22">
            <a:extLst>
              <a:ext uri="{FF2B5EF4-FFF2-40B4-BE49-F238E27FC236}">
                <a16:creationId xmlns:a16="http://schemas.microsoft.com/office/drawing/2014/main" id="{72F6777A-A032-4C03-AD21-63B971CF6B8B}"/>
              </a:ext>
            </a:extLst>
          </p:cNvPr>
          <p:cNvSpPr/>
          <p:nvPr/>
        </p:nvSpPr>
        <p:spPr>
          <a:xfrm>
            <a:off x="310369" y="4102613"/>
            <a:ext cx="2841515" cy="338554"/>
          </a:xfrm>
          <a:prstGeom prst="rect">
            <a:avLst/>
          </a:prstGeom>
        </p:spPr>
        <p:txBody>
          <a:bodyPr wrap="square">
            <a:spAutoFit/>
          </a:bodyPr>
          <a:lstStyle/>
          <a:p>
            <a:r>
              <a:rPr lang="en-GB" sz="1600" b="1" dirty="0">
                <a:latin typeface="Footlight MT Light" panose="0204060206030A020304" pitchFamily="18" charset="0"/>
              </a:rPr>
              <a:t>.</a:t>
            </a:r>
            <a:endParaRPr lang="en-GB" sz="1600" dirty="0">
              <a:latin typeface="Footlight MT Light" panose="0204060206030A020304" pitchFamily="18" charset="0"/>
            </a:endParaRPr>
          </a:p>
        </p:txBody>
      </p:sp>
      <p:pic>
        <p:nvPicPr>
          <p:cNvPr id="31" name="Picture 30">
            <a:extLst>
              <a:ext uri="{FF2B5EF4-FFF2-40B4-BE49-F238E27FC236}">
                <a16:creationId xmlns:a16="http://schemas.microsoft.com/office/drawing/2014/main" id="{EE587240-337F-4280-AB33-41554004A5F6}"/>
              </a:ext>
            </a:extLst>
          </p:cNvPr>
          <p:cNvPicPr>
            <a:picLocks noChangeAspect="1"/>
          </p:cNvPicPr>
          <p:nvPr/>
        </p:nvPicPr>
        <p:blipFill>
          <a:blip r:embed="rId3"/>
          <a:stretch>
            <a:fillRect/>
          </a:stretch>
        </p:blipFill>
        <p:spPr>
          <a:xfrm>
            <a:off x="514901" y="1357196"/>
            <a:ext cx="4463062" cy="2381478"/>
          </a:xfrm>
          <a:prstGeom prst="rect">
            <a:avLst/>
          </a:prstGeom>
        </p:spPr>
      </p:pic>
      <p:pic>
        <p:nvPicPr>
          <p:cNvPr id="33" name="Picture 32">
            <a:extLst>
              <a:ext uri="{FF2B5EF4-FFF2-40B4-BE49-F238E27FC236}">
                <a16:creationId xmlns:a16="http://schemas.microsoft.com/office/drawing/2014/main" id="{A979AD6D-6A43-4804-A087-37EA22FAA8A3}"/>
              </a:ext>
            </a:extLst>
          </p:cNvPr>
          <p:cNvPicPr>
            <a:picLocks noChangeAspect="1"/>
          </p:cNvPicPr>
          <p:nvPr/>
        </p:nvPicPr>
        <p:blipFill>
          <a:blip r:embed="rId4"/>
          <a:stretch>
            <a:fillRect/>
          </a:stretch>
        </p:blipFill>
        <p:spPr>
          <a:xfrm>
            <a:off x="5078949" y="1341493"/>
            <a:ext cx="4463062" cy="2412883"/>
          </a:xfrm>
          <a:prstGeom prst="rect">
            <a:avLst/>
          </a:prstGeom>
        </p:spPr>
      </p:pic>
      <p:pic>
        <p:nvPicPr>
          <p:cNvPr id="35" name="Picture 34">
            <a:extLst>
              <a:ext uri="{FF2B5EF4-FFF2-40B4-BE49-F238E27FC236}">
                <a16:creationId xmlns:a16="http://schemas.microsoft.com/office/drawing/2014/main" id="{B1E04C61-D1EB-4844-B2E3-BC2F821A9FAB}"/>
              </a:ext>
            </a:extLst>
          </p:cNvPr>
          <p:cNvPicPr>
            <a:picLocks noChangeAspect="1"/>
          </p:cNvPicPr>
          <p:nvPr/>
        </p:nvPicPr>
        <p:blipFill>
          <a:blip r:embed="rId5"/>
          <a:stretch>
            <a:fillRect/>
          </a:stretch>
        </p:blipFill>
        <p:spPr>
          <a:xfrm>
            <a:off x="1656904" y="4033282"/>
            <a:ext cx="4924333" cy="2306791"/>
          </a:xfrm>
          <a:prstGeom prst="rect">
            <a:avLst/>
          </a:prstGeom>
        </p:spPr>
      </p:pic>
      <p:sp>
        <p:nvSpPr>
          <p:cNvPr id="37" name="TextBox 36">
            <a:extLst>
              <a:ext uri="{FF2B5EF4-FFF2-40B4-BE49-F238E27FC236}">
                <a16:creationId xmlns:a16="http://schemas.microsoft.com/office/drawing/2014/main" id="{FD0F296A-F1CB-4F0F-9CAC-669B500800F1}"/>
              </a:ext>
            </a:extLst>
          </p:cNvPr>
          <p:cNvSpPr txBox="1"/>
          <p:nvPr/>
        </p:nvSpPr>
        <p:spPr>
          <a:xfrm>
            <a:off x="7051404" y="5779637"/>
            <a:ext cx="4929808" cy="369332"/>
          </a:xfrm>
          <a:prstGeom prst="rect">
            <a:avLst/>
          </a:prstGeom>
          <a:noFill/>
        </p:spPr>
        <p:txBody>
          <a:bodyPr wrap="square" rtlCol="0">
            <a:spAutoFit/>
          </a:bodyPr>
          <a:lstStyle/>
          <a:p>
            <a:r>
              <a:rPr lang="en-GB" dirty="0">
                <a:hlinkClick r:id="rId6" action="ppaction://hlinksldjump"/>
              </a:rPr>
              <a:t>https://www.wikihow.com/Make-Papyrus</a:t>
            </a:r>
            <a:endParaRPr lang="en-GB" dirty="0"/>
          </a:p>
        </p:txBody>
      </p:sp>
      <p:pic>
        <p:nvPicPr>
          <p:cNvPr id="38" name="Picture 37">
            <a:extLst>
              <a:ext uri="{FF2B5EF4-FFF2-40B4-BE49-F238E27FC236}">
                <a16:creationId xmlns:a16="http://schemas.microsoft.com/office/drawing/2014/main" id="{2BD2072E-7ED0-4CBB-8964-2FF6BD2F16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77577" y="432184"/>
            <a:ext cx="2568717" cy="5347453"/>
          </a:xfrm>
          <a:prstGeom prst="rect">
            <a:avLst/>
          </a:prstGeom>
        </p:spPr>
      </p:pic>
    </p:spTree>
    <p:extLst>
      <p:ext uri="{BB962C8B-B14F-4D97-AF65-F5344CB8AC3E}">
        <p14:creationId xmlns:p14="http://schemas.microsoft.com/office/powerpoint/2010/main" val="91391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E7FDC9-2231-4916-B44E-9172E0B21391}"/>
              </a:ext>
            </a:extLst>
          </p:cNvPr>
          <p:cNvPicPr>
            <a:picLocks noChangeAspect="1"/>
          </p:cNvPicPr>
          <p:nvPr/>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B962753C-8E66-4D30-A9F8-F0DBBB5EEF5F}"/>
              </a:ext>
            </a:extLst>
          </p:cNvPr>
          <p:cNvSpPr/>
          <p:nvPr/>
        </p:nvSpPr>
        <p:spPr>
          <a:xfrm>
            <a:off x="210788" y="198150"/>
            <a:ext cx="11590317" cy="6295911"/>
          </a:xfrm>
          <a:prstGeom prst="rect">
            <a:avLst/>
          </a:prstGeom>
          <a:solidFill>
            <a:schemeClr val="accent4">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8" name="TextBox 7">
            <a:extLst>
              <a:ext uri="{FF2B5EF4-FFF2-40B4-BE49-F238E27FC236}">
                <a16:creationId xmlns:a16="http://schemas.microsoft.com/office/drawing/2014/main" id="{B200F99D-2A4B-4CAB-9FEB-390CE0FF1B02}"/>
              </a:ext>
            </a:extLst>
          </p:cNvPr>
          <p:cNvSpPr txBox="1"/>
          <p:nvPr/>
        </p:nvSpPr>
        <p:spPr>
          <a:xfrm>
            <a:off x="210788" y="198150"/>
            <a:ext cx="9889099" cy="830997"/>
          </a:xfrm>
          <a:prstGeom prst="rect">
            <a:avLst/>
          </a:prstGeom>
          <a:noFill/>
        </p:spPr>
        <p:txBody>
          <a:bodyPr wrap="square" rtlCol="0">
            <a:spAutoFit/>
          </a:bodyPr>
          <a:lstStyle/>
          <a:p>
            <a:r>
              <a:rPr lang="en-GB" sz="4800" b="1" u="sng" dirty="0">
                <a:latin typeface="Felix Titling" panose="04060505060202020A04" pitchFamily="82" charset="0"/>
              </a:rPr>
              <a:t>Papyrus Paper</a:t>
            </a:r>
          </a:p>
        </p:txBody>
      </p:sp>
      <p:sp>
        <p:nvSpPr>
          <p:cNvPr id="23" name="Rectangle 22">
            <a:extLst>
              <a:ext uri="{FF2B5EF4-FFF2-40B4-BE49-F238E27FC236}">
                <a16:creationId xmlns:a16="http://schemas.microsoft.com/office/drawing/2014/main" id="{72F6777A-A032-4C03-AD21-63B971CF6B8B}"/>
              </a:ext>
            </a:extLst>
          </p:cNvPr>
          <p:cNvSpPr/>
          <p:nvPr/>
        </p:nvSpPr>
        <p:spPr>
          <a:xfrm>
            <a:off x="310369" y="4102613"/>
            <a:ext cx="2841515" cy="338554"/>
          </a:xfrm>
          <a:prstGeom prst="rect">
            <a:avLst/>
          </a:prstGeom>
        </p:spPr>
        <p:txBody>
          <a:bodyPr wrap="square">
            <a:spAutoFit/>
          </a:bodyPr>
          <a:lstStyle/>
          <a:p>
            <a:r>
              <a:rPr lang="en-GB" sz="1600" b="1" dirty="0">
                <a:latin typeface="Footlight MT Light" panose="0204060206030A020304" pitchFamily="18" charset="0"/>
              </a:rPr>
              <a:t>.</a:t>
            </a:r>
            <a:endParaRPr lang="en-GB" sz="1600" dirty="0">
              <a:latin typeface="Footlight MT Light" panose="0204060206030A020304" pitchFamily="18" charset="0"/>
            </a:endParaRPr>
          </a:p>
        </p:txBody>
      </p:sp>
      <p:pic>
        <p:nvPicPr>
          <p:cNvPr id="7" name="Picture 6">
            <a:extLst>
              <a:ext uri="{FF2B5EF4-FFF2-40B4-BE49-F238E27FC236}">
                <a16:creationId xmlns:a16="http://schemas.microsoft.com/office/drawing/2014/main" id="{14E0A9FA-19A4-4A2D-A894-B484B160DC62}"/>
              </a:ext>
            </a:extLst>
          </p:cNvPr>
          <p:cNvPicPr>
            <a:picLocks noChangeAspect="1"/>
          </p:cNvPicPr>
          <p:nvPr/>
        </p:nvPicPr>
        <p:blipFill>
          <a:blip r:embed="rId3"/>
          <a:stretch>
            <a:fillRect/>
          </a:stretch>
        </p:blipFill>
        <p:spPr>
          <a:xfrm>
            <a:off x="3505816" y="1102592"/>
            <a:ext cx="3713431" cy="2785620"/>
          </a:xfrm>
          <a:prstGeom prst="rect">
            <a:avLst/>
          </a:prstGeom>
        </p:spPr>
      </p:pic>
      <p:pic>
        <p:nvPicPr>
          <p:cNvPr id="3" name="Picture 2">
            <a:extLst>
              <a:ext uri="{FF2B5EF4-FFF2-40B4-BE49-F238E27FC236}">
                <a16:creationId xmlns:a16="http://schemas.microsoft.com/office/drawing/2014/main" id="{EEBF96BE-49A9-44B9-B0EE-0FC7786B8F21}"/>
              </a:ext>
            </a:extLst>
          </p:cNvPr>
          <p:cNvPicPr>
            <a:picLocks noChangeAspect="1"/>
          </p:cNvPicPr>
          <p:nvPr/>
        </p:nvPicPr>
        <p:blipFill>
          <a:blip r:embed="rId4"/>
          <a:stretch>
            <a:fillRect/>
          </a:stretch>
        </p:blipFill>
        <p:spPr>
          <a:xfrm>
            <a:off x="338725" y="967543"/>
            <a:ext cx="3796551" cy="2594007"/>
          </a:xfrm>
          <a:prstGeom prst="rect">
            <a:avLst/>
          </a:prstGeom>
        </p:spPr>
      </p:pic>
      <p:pic>
        <p:nvPicPr>
          <p:cNvPr id="10" name="Picture 9">
            <a:extLst>
              <a:ext uri="{FF2B5EF4-FFF2-40B4-BE49-F238E27FC236}">
                <a16:creationId xmlns:a16="http://schemas.microsoft.com/office/drawing/2014/main" id="{0387CFE0-8D29-4E7C-95F5-E20BA3736122}"/>
              </a:ext>
            </a:extLst>
          </p:cNvPr>
          <p:cNvPicPr>
            <a:picLocks noChangeAspect="1"/>
          </p:cNvPicPr>
          <p:nvPr/>
        </p:nvPicPr>
        <p:blipFill>
          <a:blip r:embed="rId5"/>
          <a:stretch>
            <a:fillRect/>
          </a:stretch>
        </p:blipFill>
        <p:spPr>
          <a:xfrm>
            <a:off x="145719" y="3634995"/>
            <a:ext cx="4205899" cy="3101850"/>
          </a:xfrm>
          <a:prstGeom prst="rect">
            <a:avLst/>
          </a:prstGeom>
        </p:spPr>
      </p:pic>
      <p:pic>
        <p:nvPicPr>
          <p:cNvPr id="12" name="Picture 11">
            <a:extLst>
              <a:ext uri="{FF2B5EF4-FFF2-40B4-BE49-F238E27FC236}">
                <a16:creationId xmlns:a16="http://schemas.microsoft.com/office/drawing/2014/main" id="{6FCEF1E4-2931-4C2D-AD2D-E5CE80DFEB6C}"/>
              </a:ext>
            </a:extLst>
          </p:cNvPr>
          <p:cNvPicPr>
            <a:picLocks noChangeAspect="1"/>
          </p:cNvPicPr>
          <p:nvPr/>
        </p:nvPicPr>
        <p:blipFill>
          <a:blip r:embed="rId6"/>
          <a:stretch>
            <a:fillRect/>
          </a:stretch>
        </p:blipFill>
        <p:spPr>
          <a:xfrm>
            <a:off x="3788879" y="3888212"/>
            <a:ext cx="4051505" cy="2753632"/>
          </a:xfrm>
          <a:prstGeom prst="rect">
            <a:avLst/>
          </a:prstGeom>
        </p:spPr>
      </p:pic>
      <p:sp>
        <p:nvSpPr>
          <p:cNvPr id="18" name="Rectangle 17">
            <a:extLst>
              <a:ext uri="{FF2B5EF4-FFF2-40B4-BE49-F238E27FC236}">
                <a16:creationId xmlns:a16="http://schemas.microsoft.com/office/drawing/2014/main" id="{4CC56C35-C94D-4E6E-ABB1-F677B7163CF6}"/>
              </a:ext>
            </a:extLst>
          </p:cNvPr>
          <p:cNvSpPr/>
          <p:nvPr/>
        </p:nvSpPr>
        <p:spPr>
          <a:xfrm>
            <a:off x="7929708" y="477078"/>
            <a:ext cx="3713431" cy="5817705"/>
          </a:xfrm>
          <a:prstGeom prst="rect">
            <a:avLst/>
          </a:prstGeom>
          <a:solidFill>
            <a:srgbClr val="EAB2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C7131B1-FFEE-4458-831C-C474344521F3}"/>
              </a:ext>
            </a:extLst>
          </p:cNvPr>
          <p:cNvSpPr txBox="1"/>
          <p:nvPr/>
        </p:nvSpPr>
        <p:spPr>
          <a:xfrm>
            <a:off x="7964029" y="563217"/>
            <a:ext cx="3713431" cy="5416868"/>
          </a:xfrm>
          <a:prstGeom prst="rect">
            <a:avLst/>
          </a:prstGeom>
          <a:noFill/>
        </p:spPr>
        <p:txBody>
          <a:bodyPr wrap="square" rtlCol="0">
            <a:spAutoFit/>
          </a:bodyPr>
          <a:lstStyle/>
          <a:p>
            <a:r>
              <a:rPr lang="en-US" dirty="0"/>
              <a:t>An alternative way of making the effect of papyrus paper would be to tea stain paper.</a:t>
            </a:r>
          </a:p>
          <a:p>
            <a:endParaRPr lang="en-US" dirty="0"/>
          </a:p>
          <a:p>
            <a:r>
              <a:rPr lang="en-US" sz="2400" b="1" dirty="0">
                <a:solidFill>
                  <a:srgbClr val="FF0000"/>
                </a:solidFill>
              </a:rPr>
              <a:t>PLEASE WORK WITH AN ADULT!!!!</a:t>
            </a:r>
          </a:p>
          <a:p>
            <a:endParaRPr lang="en-US" dirty="0"/>
          </a:p>
          <a:p>
            <a:r>
              <a:rPr lang="en-US" sz="1600" dirty="0"/>
              <a:t>Place tea bags, in a cup of warm water from the tap.</a:t>
            </a:r>
          </a:p>
          <a:p>
            <a:r>
              <a:rPr lang="en-US" sz="1600" dirty="0"/>
              <a:t> Allow time for the tea bags to brew you will notice the water turning brown.</a:t>
            </a:r>
          </a:p>
          <a:p>
            <a:endParaRPr lang="en-GB" sz="1600" dirty="0"/>
          </a:p>
          <a:p>
            <a:r>
              <a:rPr lang="en-GB" sz="1600" dirty="0"/>
              <a:t>When the water feels cool, use the tea bags and gently dab the paper.</a:t>
            </a:r>
          </a:p>
          <a:p>
            <a:r>
              <a:rPr lang="en-GB" sz="1600" dirty="0"/>
              <a:t>Do not let the paper get to wet as it will just rip.</a:t>
            </a:r>
          </a:p>
          <a:p>
            <a:r>
              <a:rPr lang="en-GB" sz="1600" dirty="0"/>
              <a:t>You can also sprinkle coffee on for better effect.</a:t>
            </a:r>
          </a:p>
          <a:p>
            <a:r>
              <a:rPr lang="en-GB" sz="1600" dirty="0"/>
              <a:t>Allow the paper to dry ready for next weeks lesson.</a:t>
            </a:r>
            <a:endParaRPr lang="en-US" sz="1600" dirty="0"/>
          </a:p>
        </p:txBody>
      </p:sp>
    </p:spTree>
    <p:extLst>
      <p:ext uri="{BB962C8B-B14F-4D97-AF65-F5344CB8AC3E}">
        <p14:creationId xmlns:p14="http://schemas.microsoft.com/office/powerpoint/2010/main" val="1180363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290</Words>
  <Application>Microsoft Office PowerPoint</Application>
  <PresentationFormat>Widescreen</PresentationFormat>
  <Paragraphs>33</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Felix Titling</vt:lpstr>
      <vt:lpstr>Footlight MT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Carl Howarth</cp:lastModifiedBy>
  <cp:revision>24</cp:revision>
  <cp:lastPrinted>2021-01-20T08:18:05Z</cp:lastPrinted>
  <dcterms:created xsi:type="dcterms:W3CDTF">2021-01-04T18:56:12Z</dcterms:created>
  <dcterms:modified xsi:type="dcterms:W3CDTF">2021-01-20T08:24:12Z</dcterms:modified>
</cp:coreProperties>
</file>