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6600"/>
    <a:srgbClr val="5FFB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7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spc="0" baseline="0">
                <a:solidFill>
                  <a:srgbClr val="FFCCFF"/>
                </a:solidFill>
                <a:latin typeface="+mn-lt"/>
                <a:ea typeface="+mn-ea"/>
                <a:cs typeface="+mn-cs"/>
              </a:defRPr>
            </a:pPr>
            <a:r>
              <a:rPr lang="en-GB" sz="3600" b="1" dirty="0">
                <a:solidFill>
                  <a:srgbClr val="FFCCFF"/>
                </a:solidFill>
              </a:rPr>
              <a:t>Year group of the week..</a:t>
            </a:r>
          </a:p>
        </c:rich>
      </c:tx>
      <c:layout>
        <c:manualLayout>
          <c:xMode val="edge"/>
          <c:yMode val="edge"/>
          <c:x val="0.2759240984731045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spc="0" baseline="0">
              <a:solidFill>
                <a:srgbClr val="FFCCFF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4.1380147903444978E-2"/>
          <c:y val="0.11508657349295463"/>
          <c:w val="0.93680607640546543"/>
          <c:h val="0.832834605019661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Week 5</c:v>
                </c:pt>
              </c:strCache>
            </c:strRef>
          </c:tx>
          <c:spPr>
            <a:solidFill>
              <a:srgbClr val="5FFBD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D067-4FF3-8145-D195E028277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6-D067-4FF3-8145-D195E028277D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D067-4FF3-8145-D195E028277D}"/>
              </c:ext>
            </c:extLst>
          </c:dPt>
          <c:dPt>
            <c:idx val="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D067-4FF3-8145-D195E028277D}"/>
              </c:ext>
            </c:extLst>
          </c:dPt>
          <c:dPt>
            <c:idx val="4"/>
            <c:invertIfNegative val="0"/>
            <c:bubble3D val="0"/>
            <c:spPr>
              <a:solidFill>
                <a:srgbClr val="FFCCFF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8-D067-4FF3-8145-D195E028277D}"/>
              </c:ext>
            </c:extLst>
          </c:dPt>
          <c:cat>
            <c:strRef>
              <c:f>Sheet1!$A$2:$A$7</c:f>
              <c:strCache>
                <c:ptCount val="6"/>
                <c:pt idx="0">
                  <c:v>Rec</c:v>
                </c:pt>
                <c:pt idx="1">
                  <c:v>Year 1 </c:v>
                </c:pt>
                <c:pt idx="2">
                  <c:v>Year 2 </c:v>
                </c:pt>
                <c:pt idx="3">
                  <c:v>Year 3 </c:v>
                </c:pt>
                <c:pt idx="4">
                  <c:v>Year 4 </c:v>
                </c:pt>
                <c:pt idx="5">
                  <c:v>Year 6 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197</c:v>
                </c:pt>
                <c:pt idx="1">
                  <c:v>287</c:v>
                </c:pt>
                <c:pt idx="2">
                  <c:v>269</c:v>
                </c:pt>
                <c:pt idx="3">
                  <c:v>383</c:v>
                </c:pt>
                <c:pt idx="4">
                  <c:v>319</c:v>
                </c:pt>
                <c:pt idx="5">
                  <c:v>216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67-4FF3-8145-D195E02827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7363520"/>
        <c:axId val="263357896"/>
      </c:barChart>
      <c:catAx>
        <c:axId val="31736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bg1"/>
                </a:solidFill>
                <a:latin typeface="Bahnschrift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263357896"/>
        <c:crosses val="autoZero"/>
        <c:auto val="1"/>
        <c:lblAlgn val="ctr"/>
        <c:lblOffset val="100"/>
        <c:noMultiLvlLbl val="0"/>
      </c:catAx>
      <c:valAx>
        <c:axId val="2633578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Bahnschrift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317363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494-4266-B1B6-9FD1AA9F0000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494-4266-B1B6-9FD1AA9F0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494-4266-B1B6-9FD1AA9F0000}"/>
              </c:ext>
            </c:extLst>
          </c:dPt>
          <c:cat>
            <c:strRef>
              <c:f>Sheet1!$A$2:$A$5</c:f>
              <c:strCache>
                <c:ptCount val="4"/>
                <c:pt idx="0">
                  <c:v>Brilliant Badgers</c:v>
                </c:pt>
                <c:pt idx="1">
                  <c:v>Fantastic Foxes</c:v>
                </c:pt>
                <c:pt idx="2">
                  <c:v>Heavenly Hedgehogs</c:v>
                </c:pt>
                <c:pt idx="3">
                  <c:v>Sensational Squirrels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410</c:v>
                </c:pt>
                <c:pt idx="1">
                  <c:v>503</c:v>
                </c:pt>
                <c:pt idx="2">
                  <c:v>371</c:v>
                </c:pt>
                <c:pt idx="3">
                  <c:v>387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94-4266-B1B6-9FD1AA9F00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2064384"/>
        <c:axId val="422065040"/>
      </c:barChart>
      <c:catAx>
        <c:axId val="422064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5040"/>
        <c:crosses val="autoZero"/>
        <c:auto val="1"/>
        <c:lblAlgn val="ctr"/>
        <c:lblOffset val="100"/>
        <c:noMultiLvlLbl val="0"/>
      </c:catAx>
      <c:valAx>
        <c:axId val="422065040"/>
        <c:scaling>
          <c:orientation val="minMax"/>
          <c:max val="510"/>
          <c:min val="0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50000"/>
                  <a:alpha val="32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4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56B-4B34-A77F-30E4831535D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56B-4B34-A77F-30E4831535DC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56B-4B34-A77F-30E4831535DC}"/>
              </c:ext>
            </c:extLst>
          </c:dPt>
          <c:dPt>
            <c:idx val="3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56B-4B34-A77F-30E4831535D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888-416E-BEEA-CCAA00A01477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56B-4B34-A77F-30E4831535DC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56B-4B34-A77F-30E4831535DC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56B-4B34-A77F-30E4831535DC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56B-4B34-A77F-30E4831535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4"/>
                <c:pt idx="0">
                  <c:v>Badgers</c:v>
                </c:pt>
                <c:pt idx="1">
                  <c:v>Foxes</c:v>
                </c:pt>
                <c:pt idx="2">
                  <c:v>Hedgehogs</c:v>
                </c:pt>
                <c:pt idx="3">
                  <c:v>Squirrels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5616</c:v>
                </c:pt>
                <c:pt idx="1">
                  <c:v>5713</c:v>
                </c:pt>
                <c:pt idx="2">
                  <c:v>5410</c:v>
                </c:pt>
                <c:pt idx="3">
                  <c:v>5193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6B-4B34-A77F-30E4831535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20"/>
      </c:pieChart>
      <c:spPr>
        <a:noFill/>
        <a:ln>
          <a:noFill/>
        </a:ln>
        <a:effectLst/>
      </c:spPr>
    </c:plotArea>
    <c:legend>
      <c:legendPos val="b"/>
      <c:legendEntry>
        <c:idx val="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B4D01-47A1-40CD-8FF5-919C0B642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24D8F-D9AE-463E-87B4-EEDBE5A6C0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9ECFC-436D-4076-97F2-F3430383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FA3CB-9316-476B-9779-20D8C5E96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0F3D0-8E7A-466E-933B-E2277548D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2E701-19B2-4B74-A0BB-443B4B3B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306B3-03A5-47DD-A377-3AE87F451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701C2-FE8A-4817-875C-7353E13CE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793F7-E0C2-40E7-94D1-800D3B2D3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EA20E-19A6-462D-A5A7-67B741B9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84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315F2-9D8D-4460-BDE6-D2F19ABB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1B664-94A3-4196-83C5-7976C5887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83214-BE90-46BF-8A17-8C79761C2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A3A0D-5AAE-4F7A-AD9A-D05D3905A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40BB-F2C9-4CE4-82D2-A11BB5951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601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8F9AC-9AB4-48F3-95FC-628FEEB3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C3C7D-1957-4553-8D8F-5159D6716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53729A-262B-4812-9605-5413C8D0EA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01EBC5-B47E-4E15-B526-B6CD285EE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1F870-8FCA-474D-B036-C8FF6A56E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40723-8A60-4C05-98BF-C0B314BCE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60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A10CD-D7E3-42C8-872F-4AEEF1A54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0F6EF-1316-49A4-9A56-4DAA0AB75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74FF5E-DEBD-43E6-949B-3B6967E14F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B519E6-76AD-4543-90A2-9DB5EDA30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6BCB86-A82E-4D5E-AFDA-A1A85A7E42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441A8-4E70-480C-873E-16E9541E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AB24A1-6BC5-4845-94D0-B3BD7EAC5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AC3312-4DC4-460B-A67D-23DFF3671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2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BFE08-80B4-4A52-9798-07AE8B9C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18C37D-33D9-4B60-BFDB-CEB7C801B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F6E7C-1A7E-4F0D-97DD-14748AE1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E0F7F-0BB3-4789-8567-213A09F0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310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9FF3A-82C2-4F4E-ADAA-2B2E0E7A1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8C0784-0C85-43FD-8169-2E4B87002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FF63F-EB51-486C-9A52-382F4D24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3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96257-11D5-4150-BC65-6264CF2C1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EAFEA-A99C-483F-AA23-D044F7390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89FB1B-CD4F-4F09-8312-1DC0717CB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EB15C0-D3EC-470B-B721-8A5D9CF2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1821D-D062-4772-87EA-EC1B71FB6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8B6E4-F88D-4DE0-9E3D-0F54D2CD3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6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C4F4-B773-4C53-8D5B-B70C5671B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883640-36AF-4CBB-8A91-889BA372F6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45A3C-6DB1-462C-B5D3-5F8EC1676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707B99-E08F-4CB0-96BA-77B23F608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E9C1D-035B-46BA-8633-55992FA4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50324-1386-4812-9A06-CFC0EC68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11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E009-CA52-4297-94BB-14361BDA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6ACF4-BF67-4608-A305-C2712D29F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8DA9A-50FA-416C-A441-B075A9436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C87C5-6D50-46B6-A310-5EF74A0F1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5C1C1-2B6B-4921-880B-8FAB52D8D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0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640FDE-2DF0-417A-80E7-B21AD0DBDB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03AAB9-5529-466C-8FEB-AC301201F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E8D30-8CF8-44B4-AF5A-7A0A44AF0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CEBDA-416B-4D1A-807E-75192708A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897D1-86FC-4B55-9728-A02403C4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9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7C1EB5-F44D-4719-B493-B2CF439C6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EBD94-FC6F-44F6-9132-37171FD4D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63A51-67FE-4E1D-89C9-5CE53CD82E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E42B0-BDCD-49D3-944D-1C6DCDF0228A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9B210-6245-4107-9431-D882C2860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C14FE-1D22-48E2-ADA6-98B25DC36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51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chart" Target="../charts/chart1.xml"/><Relationship Id="rId5" Type="http://schemas.openxmlformats.org/officeDocument/2006/relationships/image" Target="../media/image14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4.png"/><Relationship Id="rId5" Type="http://schemas.openxmlformats.org/officeDocument/2006/relationships/chart" Target="../charts/char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DE34A-D4AF-4571-9839-0491B323C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5924" y="2199239"/>
            <a:ext cx="9144000" cy="1126766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Primet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BB2B7-0FC6-4DBB-B818-96EA161C6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3578" y="3374599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Class Dojo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40A150-4365-4DD3-A866-742FF14DF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72" y="1873158"/>
            <a:ext cx="1869430" cy="16617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FBB0BD-D906-4E7F-B24C-B307628FC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65" y="3757174"/>
            <a:ext cx="3277118" cy="29129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678E6F-9D7E-44C3-BEB7-44CCCF2E3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153" y="152885"/>
            <a:ext cx="1219200" cy="146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5B8067-0F76-476C-AFC1-10E18CAC9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5391" y="4864723"/>
            <a:ext cx="2128533" cy="18920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DC3171-9D62-413F-BE6D-585D41AF9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6014" y="152282"/>
            <a:ext cx="1219200" cy="14668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973D98-EB55-4F64-9BFA-23E5CFAA12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5337" y="4299405"/>
            <a:ext cx="1219200" cy="14668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36784FD-919A-4430-B129-FB40D12172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7463" y="4299405"/>
            <a:ext cx="1219200" cy="14668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8E116C8-D02F-4DBC-8EE9-1FE5E85AC3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930" y="140615"/>
            <a:ext cx="1219200" cy="14668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3094D89-B7C2-4FCB-981B-F4C62219B5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6032" y="461234"/>
            <a:ext cx="4197222" cy="17380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008D50-5B76-4430-B7F8-C7F2E00F27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65368" y="1834332"/>
            <a:ext cx="1712474" cy="16309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2D307B9-0F8C-437F-A244-FB9AD781C2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19870" y="140615"/>
            <a:ext cx="1219200" cy="14668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17D3504-5599-4E4A-8E45-8DBD204B2D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00724" y="3757174"/>
            <a:ext cx="3277118" cy="291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829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B10A5-545D-41E2-B4A9-73E772F7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Class winner of the week..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75D74-42E6-4D18-81D3-0C8308ACC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932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Reception – Hafsa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1 – Luiza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2 – Emaan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3 – Khloe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4 – Elise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5 – All children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5FF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6 – Fatima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C998DD-32BA-4126-801F-C674A8745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42" y="2082613"/>
            <a:ext cx="2692773" cy="2692773"/>
          </a:xfrm>
          <a:prstGeom prst="rect">
            <a:avLst/>
          </a:prstGeom>
        </p:spPr>
      </p:pic>
      <p:pic>
        <p:nvPicPr>
          <p:cNvPr id="4" name="Big Crowd Cheer &amp; Applause Clap Sound Effect">
            <a:hlinkClick r:id="" action="ppaction://media"/>
            <a:extLst>
              <a:ext uri="{FF2B5EF4-FFF2-40B4-BE49-F238E27FC236}">
                <a16:creationId xmlns:a16="http://schemas.microsoft.com/office/drawing/2014/main" id="{ABCEEE6C-C5A7-4845-8559-2D67373E20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16640" y="674136"/>
            <a:ext cx="609600" cy="609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EF2C19-D21D-48B1-AA58-683B34132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0253" y="2082613"/>
            <a:ext cx="2692773" cy="269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1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75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25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75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25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rum Roll - Gaming Sound Effect (HD)">
            <a:hlinkClick r:id="" action="ppaction://media"/>
            <a:extLst>
              <a:ext uri="{FF2B5EF4-FFF2-40B4-BE49-F238E27FC236}">
                <a16:creationId xmlns:a16="http://schemas.microsoft.com/office/drawing/2014/main" id="{F1395400-1E89-42D3-982F-45ACEC464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58788" y="443132"/>
            <a:ext cx="609600" cy="609600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576DBEA9-D0BE-4672-90E1-2BE7EBE4FB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0498386"/>
              </p:ext>
            </p:extLst>
          </p:nvPr>
        </p:nvGraphicFramePr>
        <p:xfrm>
          <a:off x="1023612" y="265080"/>
          <a:ext cx="9897403" cy="5964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54A908E-4BE6-4940-ACDC-CAB47681DA3E}"/>
              </a:ext>
            </a:extLst>
          </p:cNvPr>
          <p:cNvSpPr txBox="1"/>
          <p:nvPr/>
        </p:nvSpPr>
        <p:spPr>
          <a:xfrm>
            <a:off x="1980962" y="3013501"/>
            <a:ext cx="8750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Well done Year 3 !!!!!!!!!!!!!!</a:t>
            </a:r>
          </a:p>
        </p:txBody>
      </p:sp>
    </p:spTree>
    <p:extLst>
      <p:ext uri="{BB962C8B-B14F-4D97-AF65-F5344CB8AC3E}">
        <p14:creationId xmlns:p14="http://schemas.microsoft.com/office/powerpoint/2010/main" val="183620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31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31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481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10" grpId="0">
        <p:bldAsOne/>
      </p:bldGraphic>
      <p:bldGraphic spid="10" grpId="1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EBDEE-E189-4846-A3B9-7ADBD733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House team of the week!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991A38A-706A-4B6E-99F0-A13200538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462811"/>
              </p:ext>
            </p:extLst>
          </p:nvPr>
        </p:nvGraphicFramePr>
        <p:xfrm>
          <a:off x="286043" y="1584569"/>
          <a:ext cx="11619914" cy="4910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9FFDCA6-1AB5-4221-B7F2-6EAF1BC1E359}"/>
              </a:ext>
            </a:extLst>
          </p:cNvPr>
          <p:cNvSpPr txBox="1"/>
          <p:nvPr/>
        </p:nvSpPr>
        <p:spPr>
          <a:xfrm>
            <a:off x="2419642" y="3102828"/>
            <a:ext cx="7883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Well done Fantastic Foxes!!!!!</a:t>
            </a:r>
          </a:p>
        </p:txBody>
      </p:sp>
      <p:pic>
        <p:nvPicPr>
          <p:cNvPr id="3" name="Drum Roll - Gaming Sound Effect (HD)">
            <a:hlinkClick r:id="" action="ppaction://media"/>
            <a:extLst>
              <a:ext uri="{FF2B5EF4-FFF2-40B4-BE49-F238E27FC236}">
                <a16:creationId xmlns:a16="http://schemas.microsoft.com/office/drawing/2014/main" id="{1A62616E-8B60-40D6-A040-9B3291F13D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452" y="1724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76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4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Graphic spid="6" grpId="0">
        <p:bldAsOne/>
      </p:bldGraphic>
      <p:bldGraphic spid="6" grpId="1">
        <p:bldAsOne/>
      </p:bldGraphic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DD7CC15-BCDD-4E19-BF6F-11B10388C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369" y="478302"/>
            <a:ext cx="10861431" cy="62601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It means that </a:t>
            </a:r>
            <a:r>
              <a:rPr lang="en-GB" sz="32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Foxes</a:t>
            </a:r>
            <a:r>
              <a:rPr lang="en-GB" sz="32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 – yes, you </a:t>
            </a:r>
            <a:r>
              <a:rPr lang="en-GB" sz="32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Fantastic Foxes </a:t>
            </a:r>
            <a:r>
              <a:rPr lang="en-GB" sz="32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are our winners this term!</a:t>
            </a: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rgbClr val="FFCCFF"/>
                </a:solidFill>
                <a:latin typeface="Bahnschrift SemiBold Condensed" panose="020B0502040204020203" pitchFamily="34" charset="0"/>
              </a:rPr>
              <a:t>Stay tuned to find out about your prize…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1350AB-3531-4214-880E-BA99A7B2E8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088" y="3042718"/>
            <a:ext cx="3833801" cy="21434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760373C-A133-497B-846C-3B1AC9B6AE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62" y="3160499"/>
            <a:ext cx="2173364" cy="290270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E0C7E2F-45A9-414C-9612-1DBA015B2547}"/>
              </a:ext>
            </a:extLst>
          </p:cNvPr>
          <p:cNvSpPr/>
          <p:nvPr/>
        </p:nvSpPr>
        <p:spPr>
          <a:xfrm>
            <a:off x="2037244" y="567125"/>
            <a:ext cx="7771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ahnschrift SemiBold Condensed" panose="020B0502040204020203" pitchFamily="34" charset="0"/>
              </a:rPr>
              <a:t>Do you know what this means?!?!</a:t>
            </a:r>
            <a:endParaRPr lang="en-GB" sz="54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tx1"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FB8A297-7218-4253-96CA-545AFA7640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206651" y="3042718"/>
            <a:ext cx="2333172" cy="2908044"/>
          </a:xfrm>
          <a:prstGeom prst="rect">
            <a:avLst/>
          </a:prstGeom>
        </p:spPr>
      </p:pic>
      <p:pic>
        <p:nvPicPr>
          <p:cNvPr id="15" name="Big Crowd Cheer &amp; Applause Clap Sound Effect">
            <a:hlinkClick r:id="" action="ppaction://media"/>
            <a:extLst>
              <a:ext uri="{FF2B5EF4-FFF2-40B4-BE49-F238E27FC236}">
                <a16:creationId xmlns:a16="http://schemas.microsoft.com/office/drawing/2014/main" id="{034FD59E-C087-4514-8B39-EEA1D46685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16640" y="674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3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cmd type="call" cmd="playFrom(6)">
                                      <p:cBhvr>
                                        <p:cTn id="14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1B1F-AB76-4A2A-8372-D75381FBB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CFF"/>
                </a:solidFill>
                <a:latin typeface="Britannic Bold" panose="020B0903060703020204" pitchFamily="34" charset="0"/>
              </a:rPr>
              <a:t>OVERALL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23D8BC-A915-45C8-8777-9919706E8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55760"/>
            <a:ext cx="3002063" cy="18009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115393-39B3-4656-9658-5683A8769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063" y="3786884"/>
            <a:ext cx="2517466" cy="32578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3C62C8-E612-4E0C-840C-DF44E880B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391" y="188702"/>
            <a:ext cx="2858952" cy="22091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FE4670-1208-4492-AD05-4DFACF3C4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09" y="301246"/>
            <a:ext cx="1653063" cy="2207800"/>
          </a:xfrm>
          <a:prstGeom prst="rect">
            <a:avLst/>
          </a:prstGeom>
        </p:spPr>
      </p:pic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9ED84221-0055-4EA8-A8E0-7352E66174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0462307"/>
              </p:ext>
            </p:extLst>
          </p:nvPr>
        </p:nvGraphicFramePr>
        <p:xfrm>
          <a:off x="2306069" y="1615742"/>
          <a:ext cx="7494929" cy="4447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622D7C9C-72C5-4C41-8F15-66878C48F895}"/>
              </a:ext>
            </a:extLst>
          </p:cNvPr>
          <p:cNvSpPr txBox="1"/>
          <p:nvPr/>
        </p:nvSpPr>
        <p:spPr>
          <a:xfrm>
            <a:off x="2306069" y="2461771"/>
            <a:ext cx="79947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Britannic Bold" panose="020B0903060703020204" pitchFamily="34" charset="0"/>
              </a:rPr>
              <a:t>A total of 21,932 dojos have been given out this term! Well done to everyone at </a:t>
            </a:r>
            <a:r>
              <a:rPr lang="en-GB" sz="4000" dirty="0" err="1">
                <a:solidFill>
                  <a:schemeClr val="bg1"/>
                </a:solidFill>
                <a:latin typeface="Britannic Bold" panose="020B0903060703020204" pitchFamily="34" charset="0"/>
              </a:rPr>
              <a:t>Primet</a:t>
            </a:r>
            <a:r>
              <a:rPr lang="en-GB" sz="4000" dirty="0">
                <a:solidFill>
                  <a:schemeClr val="bg1"/>
                </a:solidFill>
                <a:latin typeface="Britannic Bold" panose="020B0903060703020204" pitchFamily="34" charset="0"/>
              </a:rPr>
              <a:t> Primary School!</a:t>
            </a:r>
          </a:p>
        </p:txBody>
      </p:sp>
    </p:spTree>
    <p:extLst>
      <p:ext uri="{BB962C8B-B14F-4D97-AF65-F5344CB8AC3E}">
        <p14:creationId xmlns:p14="http://schemas.microsoft.com/office/powerpoint/2010/main" val="166816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3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Graphic spid="14" grpId="1">
        <p:bldAsOne/>
      </p:bldGraphic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290</TotalTime>
  <Words>119</Words>
  <Application>Microsoft Office PowerPoint</Application>
  <PresentationFormat>Widescreen</PresentationFormat>
  <Paragraphs>31</Paragraphs>
  <Slides>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Narrow</vt:lpstr>
      <vt:lpstr>Bahnschrift SemiBold Condensed</vt:lpstr>
      <vt:lpstr>Britannic Bold</vt:lpstr>
      <vt:lpstr>Calibri</vt:lpstr>
      <vt:lpstr>Calibri Light</vt:lpstr>
      <vt:lpstr>Office Theme</vt:lpstr>
      <vt:lpstr>Primet Primary School</vt:lpstr>
      <vt:lpstr>Class winner of the week..</vt:lpstr>
      <vt:lpstr>PowerPoint Presentation</vt:lpstr>
      <vt:lpstr>House team of the week!</vt:lpstr>
      <vt:lpstr>PowerPoint Presentation</vt:lpstr>
      <vt:lpstr>OVERALL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Primet Primary School</dc:title>
  <dc:creator>Olivia Canty</dc:creator>
  <cp:lastModifiedBy>Sadia Bashir</cp:lastModifiedBy>
  <cp:revision>29</cp:revision>
  <dcterms:created xsi:type="dcterms:W3CDTF">2020-09-10T13:15:44Z</dcterms:created>
  <dcterms:modified xsi:type="dcterms:W3CDTF">2020-12-15T10:52:13Z</dcterms:modified>
</cp:coreProperties>
</file>