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3"/>
  </p:notesMasterIdLst>
  <p:handoutMasterIdLst>
    <p:handoutMasterId r:id="rId14"/>
  </p:handoutMasterIdLst>
  <p:sldIdLst>
    <p:sldId id="258" r:id="rId2"/>
    <p:sldId id="307" r:id="rId3"/>
    <p:sldId id="309" r:id="rId4"/>
    <p:sldId id="311" r:id="rId5"/>
    <p:sldId id="312" r:id="rId6"/>
    <p:sldId id="313" r:id="rId7"/>
    <p:sldId id="314" r:id="rId8"/>
    <p:sldId id="315" r:id="rId9"/>
    <p:sldId id="316" r:id="rId10"/>
    <p:sldId id="328" r:id="rId11"/>
    <p:sldId id="330" r:id="rId12"/>
  </p:sldIdLst>
  <p:sldSz cx="9144000" cy="6858000" type="screen4x3"/>
  <p:notesSz cx="6858000" cy="9144000"/>
  <p:embeddedFontLst>
    <p:embeddedFont>
      <p:font typeface="Roboto" panose="020B0604020202020204" charset="0"/>
      <p:regular r:id="rId15"/>
      <p:bold r:id="rId16"/>
      <p:italic r:id="rId17"/>
      <p:boldItalic r:id="rId18"/>
    </p:embeddedFont>
    <p:embeddedFont>
      <p:font typeface="Twinkl" panose="020B0604020202020204" charset="0"/>
      <p:regular r:id="rId19"/>
      <p:bold r:id="rId2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6B476"/>
    <a:srgbClr val="F08215"/>
    <a:srgbClr val="F1884C"/>
    <a:srgbClr val="90C8E5"/>
    <a:srgbClr val="8ACBC0"/>
    <a:srgbClr val="AFDEF9"/>
    <a:srgbClr val="F08115"/>
    <a:srgbClr val="EE73AA"/>
    <a:srgbClr val="85BD33"/>
    <a:srgbClr val="7868A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howGuides="1">
      <p:cViewPr varScale="1">
        <p:scale>
          <a:sx n="72" d="100"/>
          <a:sy n="72" d="100"/>
        </p:scale>
        <p:origin x="1308" y="7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>
              <a:latin typeface="Roboto" panose="02000000000000000000" pitchFamily="2" charset="0"/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>
                <a:latin typeface="Roboto" panose="02000000000000000000" pitchFamily="2" charset="0"/>
              </a:rPr>
              <a:t>19/01/2021</a:t>
            </a:fld>
            <a:endParaRPr lang="en-GB" dirty="0">
              <a:latin typeface="Roboto" panose="02000000000000000000" pitchFamily="2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>
              <a:latin typeface="Roboto" panose="02000000000000000000" pitchFamily="2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>
                <a:latin typeface="Roboto" panose="02000000000000000000" pitchFamily="2" charset="0"/>
              </a:rPr>
              <a:t>‹#›</a:t>
            </a:fld>
            <a:endParaRPr lang="en-GB" dirty="0">
              <a:latin typeface="Roboto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Roboto" panose="02000000000000000000" pitchFamily="2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Roboto" panose="02000000000000000000" pitchFamily="2" charset="0"/>
              </a:defRPr>
            </a:lvl1pPr>
          </a:lstStyle>
          <a:p>
            <a:fld id="{3D02C5D1-7818-41B5-ABAD-5E4B38A5388F}" type="datetimeFigureOut">
              <a:rPr lang="en-GB" smtClean="0"/>
              <a:pPr/>
              <a:t>19/01/2021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Roboto" panose="02000000000000000000" pitchFamily="2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Roboto" panose="02000000000000000000" pitchFamily="2" charset="0"/>
              </a:defRPr>
            </a:lvl1pPr>
          </a:lstStyle>
          <a:p>
            <a:fld id="{FA521341-850D-40E1-BB3D-87946DC9B06D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Roboto" panose="02000000000000000000" pitchFamily="2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Roboto" panose="02000000000000000000" pitchFamily="2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Roboto" panose="02000000000000000000" pitchFamily="2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Roboto" panose="02000000000000000000" pitchFamily="2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Roboto" panose="02000000000000000000" pitchFamily="2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twinkl-life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twinkl-life" TargetMode="Externa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193596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blackWhite">
      <p:bgPr>
        <a:blipFill dpi="0" rotWithShape="1">
          <a:blip r:embed="rId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  <p:sldLayoutId id="2147483669" r:id="rId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Roboto" panose="02000000000000000000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Roboto" panose="02000000000000000000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Roboto" panose="02000000000000000000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Roboto" panose="02000000000000000000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Roboto" panose="02000000000000000000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>
            <a:extLst>
              <a:ext uri="{FF2B5EF4-FFF2-40B4-BE49-F238E27FC236}">
                <a16:creationId xmlns:a16="http://schemas.microsoft.com/office/drawing/2014/main" id="{9B361C81-3D70-458B-8074-38FE7E38C0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542925"/>
            <a:ext cx="863600" cy="865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Oval 3">
            <a:extLst>
              <a:ext uri="{FF2B5EF4-FFF2-40B4-BE49-F238E27FC236}">
                <a16:creationId xmlns:a16="http://schemas.microsoft.com/office/drawing/2014/main" id="{53F4FCAF-81A0-4983-B55C-11A5BAF727B6}"/>
              </a:ext>
            </a:extLst>
          </p:cNvPr>
          <p:cNvSpPr/>
          <p:nvPr/>
        </p:nvSpPr>
        <p:spPr>
          <a:xfrm>
            <a:off x="1485900" y="542925"/>
            <a:ext cx="3086100" cy="3086100"/>
          </a:xfrm>
          <a:prstGeom prst="ellipse">
            <a:avLst/>
          </a:prstGeom>
          <a:solidFill>
            <a:srgbClr val="2DB6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/>
              <a:t>What is</a:t>
            </a:r>
            <a:br>
              <a:rPr lang="en-GB" sz="2800" dirty="0"/>
            </a:br>
            <a:r>
              <a:rPr lang="en-GB" sz="2800" dirty="0"/>
              <a:t>a happy mind?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B39EEDE0-B145-40B0-A043-1C1077232F24}"/>
              </a:ext>
            </a:extLst>
          </p:cNvPr>
          <p:cNvSpPr/>
          <p:nvPr/>
        </p:nvSpPr>
        <p:spPr>
          <a:xfrm>
            <a:off x="5473700" y="1820863"/>
            <a:ext cx="3086100" cy="3084512"/>
          </a:xfrm>
          <a:prstGeom prst="ellipse">
            <a:avLst/>
          </a:prstGeom>
          <a:solidFill>
            <a:srgbClr val="2DB6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/>
              <a:t>How can it make a difference to our lives?</a:t>
            </a:r>
          </a:p>
        </p:txBody>
      </p:sp>
      <p:pic>
        <p:nvPicPr>
          <p:cNvPr id="12293" name="Picture 6">
            <a:extLst>
              <a:ext uri="{FF2B5EF4-FFF2-40B4-BE49-F238E27FC236}">
                <a16:creationId xmlns:a16="http://schemas.microsoft.com/office/drawing/2014/main" id="{A84DBC0A-B4A5-4560-80C3-3D1F787ADD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725" y="1535113"/>
            <a:ext cx="1657350" cy="482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4" name="Picture 8">
            <a:extLst>
              <a:ext uri="{FF2B5EF4-FFF2-40B4-BE49-F238E27FC236}">
                <a16:creationId xmlns:a16="http://schemas.microsoft.com/office/drawing/2014/main" id="{09B4BB4D-B827-4A32-BA0B-85356E5ACC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8950" y="1706563"/>
            <a:ext cx="1665288" cy="4652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withGroup">
                            <p:stCondLst>
                              <p:cond delay="1250"/>
                            </p:stCondLst>
                            <p:childTnLst>
                              <p:par>
                                <p:cTn id="16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>
            <a:extLst>
              <a:ext uri="{FF2B5EF4-FFF2-40B4-BE49-F238E27FC236}">
                <a16:creationId xmlns:a16="http://schemas.microsoft.com/office/drawing/2014/main" id="{940A406B-9665-4F3C-B474-8D59F27AFDF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19256" cy="993775"/>
          </a:xfrm>
        </p:spPr>
        <p:txBody>
          <a:bodyPr/>
          <a:lstStyle/>
          <a:p>
            <a:pPr eaLnBrk="1" hangingPunct="1"/>
            <a:r>
              <a:rPr lang="en-GB" altLang="en-US" spc="-40" dirty="0"/>
              <a:t>What Is Positive Thinking?</a:t>
            </a:r>
          </a:p>
        </p:txBody>
      </p:sp>
      <p:pic>
        <p:nvPicPr>
          <p:cNvPr id="14339" name="Talking Partners">
            <a:extLst>
              <a:ext uri="{FF2B5EF4-FFF2-40B4-BE49-F238E27FC236}">
                <a16:creationId xmlns:a16="http://schemas.microsoft.com/office/drawing/2014/main" id="{C57CBD7E-57F1-4054-8711-7FD06790DD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542925"/>
            <a:ext cx="863600" cy="865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0" name="TextBox 3">
            <a:extLst>
              <a:ext uri="{FF2B5EF4-FFF2-40B4-BE49-F238E27FC236}">
                <a16:creationId xmlns:a16="http://schemas.microsoft.com/office/drawing/2014/main" id="{58794676-3534-46BB-953D-B05A3936F9C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74328" y="1558751"/>
            <a:ext cx="6985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ea typeface="Roboto" panose="02000000000000000000" pitchFamily="2" charset="0"/>
              </a:rPr>
              <a:t>Using the words below, work with a partner to compose a positive statement to share with the class.</a:t>
            </a:r>
          </a:p>
        </p:txBody>
      </p:sp>
      <p:sp>
        <p:nvSpPr>
          <p:cNvPr id="14341" name="TextBox 4">
            <a:extLst>
              <a:ext uri="{FF2B5EF4-FFF2-40B4-BE49-F238E27FC236}">
                <a16:creationId xmlns:a16="http://schemas.microsoft.com/office/drawing/2014/main" id="{147B5E07-2FAB-4FB6-A168-79080A328DC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9638" y="2747963"/>
            <a:ext cx="865187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200" dirty="0">
                <a:solidFill>
                  <a:srgbClr val="F08115"/>
                </a:solidFill>
                <a:ea typeface="Roboto" panose="02000000000000000000" pitchFamily="2" charset="0"/>
              </a:rPr>
              <a:t>great</a:t>
            </a:r>
          </a:p>
        </p:txBody>
      </p:sp>
      <p:sp>
        <p:nvSpPr>
          <p:cNvPr id="14342" name="TextBox 5">
            <a:extLst>
              <a:ext uri="{FF2B5EF4-FFF2-40B4-BE49-F238E27FC236}">
                <a16:creationId xmlns:a16="http://schemas.microsoft.com/office/drawing/2014/main" id="{E4465F5A-1C99-459B-BF8F-322C54A045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25763" y="2747963"/>
            <a:ext cx="865187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200" dirty="0">
                <a:solidFill>
                  <a:srgbClr val="2DB6BC"/>
                </a:solidFill>
                <a:ea typeface="Roboto" panose="02000000000000000000" pitchFamily="2" charset="0"/>
              </a:rPr>
              <a:t>enjoy</a:t>
            </a:r>
          </a:p>
        </p:txBody>
      </p:sp>
      <p:sp>
        <p:nvSpPr>
          <p:cNvPr id="14343" name="TextBox 6">
            <a:extLst>
              <a:ext uri="{FF2B5EF4-FFF2-40B4-BE49-F238E27FC236}">
                <a16:creationId xmlns:a16="http://schemas.microsoft.com/office/drawing/2014/main" id="{AEF04410-CE50-4C32-8F45-E6E4B341A0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41888" y="2746375"/>
            <a:ext cx="1296987" cy="430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200" dirty="0">
                <a:solidFill>
                  <a:srgbClr val="FAB001"/>
                </a:solidFill>
                <a:ea typeface="Roboto" panose="02000000000000000000" pitchFamily="2" charset="0"/>
              </a:rPr>
              <a:t>brilliant</a:t>
            </a:r>
          </a:p>
        </p:txBody>
      </p:sp>
      <p:sp>
        <p:nvSpPr>
          <p:cNvPr id="14344" name="TextBox 7">
            <a:extLst>
              <a:ext uri="{FF2B5EF4-FFF2-40B4-BE49-F238E27FC236}">
                <a16:creationId xmlns:a16="http://schemas.microsoft.com/office/drawing/2014/main" id="{D6BF90DD-EBEA-4A6B-962B-A162575730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56438" y="2746375"/>
            <a:ext cx="863600" cy="430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200" dirty="0">
                <a:solidFill>
                  <a:srgbClr val="8D358B"/>
                </a:solidFill>
                <a:ea typeface="Roboto" panose="02000000000000000000" pitchFamily="2" charset="0"/>
              </a:rPr>
              <a:t>smile</a:t>
            </a:r>
          </a:p>
        </p:txBody>
      </p:sp>
      <p:sp>
        <p:nvSpPr>
          <p:cNvPr id="14345" name="TextBox 8">
            <a:extLst>
              <a:ext uri="{FF2B5EF4-FFF2-40B4-BE49-F238E27FC236}">
                <a16:creationId xmlns:a16="http://schemas.microsoft.com/office/drawing/2014/main" id="{626CEEE6-D8E5-40C9-8542-3FC09E7D74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74825" y="3557588"/>
            <a:ext cx="1130300" cy="430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200" dirty="0">
                <a:solidFill>
                  <a:srgbClr val="019542"/>
                </a:solidFill>
                <a:ea typeface="Roboto" panose="02000000000000000000" pitchFamily="2" charset="0"/>
              </a:rPr>
              <a:t>special</a:t>
            </a:r>
          </a:p>
        </p:txBody>
      </p:sp>
      <p:sp>
        <p:nvSpPr>
          <p:cNvPr id="14346" name="TextBox 9">
            <a:extLst>
              <a:ext uri="{FF2B5EF4-FFF2-40B4-BE49-F238E27FC236}">
                <a16:creationId xmlns:a16="http://schemas.microsoft.com/office/drawing/2014/main" id="{F3A076EC-AAE4-44BF-9EDB-81A66522474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95738" y="3557588"/>
            <a:ext cx="1008062" cy="430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200" dirty="0">
                <a:solidFill>
                  <a:srgbClr val="00A8E9"/>
                </a:solidFill>
                <a:ea typeface="Roboto" panose="02000000000000000000" pitchFamily="2" charset="0"/>
              </a:rPr>
              <a:t>nice</a:t>
            </a:r>
          </a:p>
        </p:txBody>
      </p:sp>
      <p:sp>
        <p:nvSpPr>
          <p:cNvPr id="14347" name="TextBox 10">
            <a:extLst>
              <a:ext uri="{FF2B5EF4-FFF2-40B4-BE49-F238E27FC236}">
                <a16:creationId xmlns:a16="http://schemas.microsoft.com/office/drawing/2014/main" id="{8A13D5BA-1BEB-4B98-ADA3-037B1E2706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51513" y="3798888"/>
            <a:ext cx="1008062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200" dirty="0">
                <a:solidFill>
                  <a:srgbClr val="DE1E5A"/>
                </a:solidFill>
                <a:ea typeface="Roboto" panose="02000000000000000000" pitchFamily="2" charset="0"/>
              </a:rPr>
              <a:t>good</a:t>
            </a:r>
          </a:p>
        </p:txBody>
      </p:sp>
      <p:sp>
        <p:nvSpPr>
          <p:cNvPr id="14348" name="TextBox 11">
            <a:extLst>
              <a:ext uri="{FF2B5EF4-FFF2-40B4-BE49-F238E27FC236}">
                <a16:creationId xmlns:a16="http://schemas.microsoft.com/office/drawing/2014/main" id="{EE1524A1-16C6-4C77-BE48-8879266026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0113" y="4297363"/>
            <a:ext cx="1295400" cy="430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200" dirty="0">
                <a:solidFill>
                  <a:srgbClr val="18A0DB"/>
                </a:solidFill>
                <a:ea typeface="Roboto" panose="02000000000000000000" pitchFamily="2" charset="0"/>
              </a:rPr>
              <a:t>amazing</a:t>
            </a:r>
          </a:p>
        </p:txBody>
      </p:sp>
      <p:sp>
        <p:nvSpPr>
          <p:cNvPr id="14349" name="TextBox 12">
            <a:extLst>
              <a:ext uri="{FF2B5EF4-FFF2-40B4-BE49-F238E27FC236}">
                <a16:creationId xmlns:a16="http://schemas.microsoft.com/office/drawing/2014/main" id="{A44D427D-8CCE-448E-8D14-393AA10ABF5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16238" y="4392613"/>
            <a:ext cx="1150937" cy="430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200" dirty="0">
                <a:solidFill>
                  <a:srgbClr val="BC0105"/>
                </a:solidFill>
                <a:ea typeface="Roboto" panose="02000000000000000000" pitchFamily="2" charset="0"/>
              </a:rPr>
              <a:t>better</a:t>
            </a:r>
          </a:p>
        </p:txBody>
      </p:sp>
      <p:sp>
        <p:nvSpPr>
          <p:cNvPr id="14350" name="TextBox 13">
            <a:extLst>
              <a:ext uri="{FF2B5EF4-FFF2-40B4-BE49-F238E27FC236}">
                <a16:creationId xmlns:a16="http://schemas.microsoft.com/office/drawing/2014/main" id="{103ACD30-CFB4-4B5D-BC32-7CFA1A92BF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03738" y="4900613"/>
            <a:ext cx="1295400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200" dirty="0">
                <a:solidFill>
                  <a:srgbClr val="FAB001"/>
                </a:solidFill>
                <a:ea typeface="Roboto" panose="02000000000000000000" pitchFamily="2" charset="0"/>
              </a:rPr>
              <a:t>fantastic</a:t>
            </a:r>
          </a:p>
        </p:txBody>
      </p:sp>
      <p:sp>
        <p:nvSpPr>
          <p:cNvPr id="14351" name="TextBox 14">
            <a:extLst>
              <a:ext uri="{FF2B5EF4-FFF2-40B4-BE49-F238E27FC236}">
                <a16:creationId xmlns:a16="http://schemas.microsoft.com/office/drawing/2014/main" id="{63ACC269-1E48-4E35-AD8D-DE02898245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75463" y="4305300"/>
            <a:ext cx="1225550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200" dirty="0">
                <a:solidFill>
                  <a:srgbClr val="F08115"/>
                </a:solidFill>
                <a:ea typeface="Roboto" panose="02000000000000000000" pitchFamily="2" charset="0"/>
              </a:rPr>
              <a:t>best</a:t>
            </a:r>
          </a:p>
        </p:txBody>
      </p:sp>
      <p:sp>
        <p:nvSpPr>
          <p:cNvPr id="14352" name="TextBox 15">
            <a:extLst>
              <a:ext uri="{FF2B5EF4-FFF2-40B4-BE49-F238E27FC236}">
                <a16:creationId xmlns:a16="http://schemas.microsoft.com/office/drawing/2014/main" id="{B24E50A8-C7C5-46D6-9C71-D5A041745E4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00225" y="5365750"/>
            <a:ext cx="1223963" cy="430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200" dirty="0">
                <a:solidFill>
                  <a:srgbClr val="2DB6BC"/>
                </a:solidFill>
                <a:ea typeface="Roboto" panose="02000000000000000000" pitchFamily="2" charset="0"/>
              </a:rPr>
              <a:t>laugh</a:t>
            </a:r>
          </a:p>
        </p:txBody>
      </p:sp>
      <p:sp>
        <p:nvSpPr>
          <p:cNvPr id="14353" name="TextBox 16">
            <a:extLst>
              <a:ext uri="{FF2B5EF4-FFF2-40B4-BE49-F238E27FC236}">
                <a16:creationId xmlns:a16="http://schemas.microsoft.com/office/drawing/2014/main" id="{346A57A2-5203-4E31-BA69-EA4CB4E578C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19813" y="5365750"/>
            <a:ext cx="1223962" cy="430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200" dirty="0">
                <a:solidFill>
                  <a:srgbClr val="8D358B"/>
                </a:solidFill>
                <a:ea typeface="Roboto" panose="02000000000000000000" pitchFamily="2" charset="0"/>
              </a:rPr>
              <a:t>love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3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3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3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4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3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43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43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43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43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43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43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43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0" grpId="0"/>
      <p:bldP spid="14341" grpId="0"/>
      <p:bldP spid="14343" grpId="0"/>
      <p:bldP spid="14344" grpId="0"/>
      <p:bldP spid="14345" grpId="0"/>
      <p:bldP spid="14347" grpId="0"/>
      <p:bldP spid="14348" grpId="0"/>
      <p:bldP spid="14349" grpId="0"/>
      <p:bldP spid="14350" grpId="0"/>
      <p:bldP spid="14351" grpId="0"/>
      <p:bldP spid="14352" grpId="0"/>
      <p:bldP spid="1435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>
            <a:extLst>
              <a:ext uri="{FF2B5EF4-FFF2-40B4-BE49-F238E27FC236}">
                <a16:creationId xmlns:a16="http://schemas.microsoft.com/office/drawing/2014/main" id="{63A2DF5B-138C-410E-BDB1-04F849B4427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A Positive Attitude</a:t>
            </a:r>
          </a:p>
        </p:txBody>
      </p:sp>
      <p:pic>
        <p:nvPicPr>
          <p:cNvPr id="16387" name="Talking Partners">
            <a:extLst>
              <a:ext uri="{FF2B5EF4-FFF2-40B4-BE49-F238E27FC236}">
                <a16:creationId xmlns:a16="http://schemas.microsoft.com/office/drawing/2014/main" id="{D9A8DA7A-35F1-4369-A4FB-7888A56EC1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542925"/>
            <a:ext cx="863600" cy="865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61D01CE9-52DB-4C00-A733-29C751AA9069}"/>
              </a:ext>
            </a:extLst>
          </p:cNvPr>
          <p:cNvGrpSpPr>
            <a:grpSpLocks/>
          </p:cNvGrpSpPr>
          <p:nvPr/>
        </p:nvGrpSpPr>
        <p:grpSpPr bwMode="auto">
          <a:xfrm>
            <a:off x="542925" y="1539875"/>
            <a:ext cx="5986463" cy="3449638"/>
            <a:chOff x="542414" y="1539376"/>
            <a:chExt cx="5986791" cy="3450635"/>
          </a:xfrm>
        </p:grpSpPr>
        <p:pic>
          <p:nvPicPr>
            <p:cNvPr id="2" name="Picture 2">
              <a:extLst>
                <a:ext uri="{FF2B5EF4-FFF2-40B4-BE49-F238E27FC236}">
                  <a16:creationId xmlns:a16="http://schemas.microsoft.com/office/drawing/2014/main" id="{D798EFA3-20CB-40AD-ADEC-707BE83FD6C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2414" y="1539376"/>
              <a:ext cx="5986791" cy="34506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391" name="TextBox 7">
              <a:extLst>
                <a:ext uri="{FF2B5EF4-FFF2-40B4-BE49-F238E27FC236}">
                  <a16:creationId xmlns:a16="http://schemas.microsoft.com/office/drawing/2014/main" id="{F2854DEA-BE39-4E3A-AF87-5073F174385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17613" y="2249488"/>
              <a:ext cx="3395662" cy="20304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algn="just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  <a:ea typeface="Roboto" panose="02000000000000000000" pitchFamily="2" charset="0"/>
                </a:rPr>
                <a:t>Thinking positive thoughts and always seeing the best in a situation is called having a positive attitude to life. It can make you a happier person and plays an important part in having good mental health.</a:t>
              </a:r>
            </a:p>
          </p:txBody>
        </p:sp>
      </p:grpSp>
      <p:pic>
        <p:nvPicPr>
          <p:cNvPr id="16390" name="Picture 9">
            <a:extLst>
              <a:ext uri="{FF2B5EF4-FFF2-40B4-BE49-F238E27FC236}">
                <a16:creationId xmlns:a16="http://schemas.microsoft.com/office/drawing/2014/main" id="{45E2CF90-CE87-433F-8C35-BD18C8F4F2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1200" y="2565400"/>
            <a:ext cx="2828925" cy="3825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>
            <a:extLst>
              <a:ext uri="{FF2B5EF4-FFF2-40B4-BE49-F238E27FC236}">
                <a16:creationId xmlns:a16="http://schemas.microsoft.com/office/drawing/2014/main" id="{B2A799D4-6665-44E3-9D15-F54CA914670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dirty="0"/>
              <a:t>A Positive Attitude</a:t>
            </a:r>
          </a:p>
        </p:txBody>
      </p:sp>
      <p:pic>
        <p:nvPicPr>
          <p:cNvPr id="17411" name="Talking Partners">
            <a:extLst>
              <a:ext uri="{FF2B5EF4-FFF2-40B4-BE49-F238E27FC236}">
                <a16:creationId xmlns:a16="http://schemas.microsoft.com/office/drawing/2014/main" id="{4520C362-A43F-4E81-8201-5AD09C27D6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542925"/>
            <a:ext cx="863600" cy="865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2" name="TextBox 4">
            <a:extLst>
              <a:ext uri="{FF2B5EF4-FFF2-40B4-BE49-F238E27FC236}">
                <a16:creationId xmlns:a16="http://schemas.microsoft.com/office/drawing/2014/main" id="{6809D64D-812C-43B1-85FA-D041332949F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2325" y="1485900"/>
            <a:ext cx="748982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ea typeface="Roboto" panose="02000000000000000000" pitchFamily="2" charset="0"/>
              </a:rPr>
              <a:t>Read the quotes below and discuss with your partner what they mean. See if you can choose the one you like the best.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1A31B2E5-EA93-4090-B540-7A6A9426562B}"/>
              </a:ext>
            </a:extLst>
          </p:cNvPr>
          <p:cNvGrpSpPr>
            <a:grpSpLocks/>
          </p:cNvGrpSpPr>
          <p:nvPr/>
        </p:nvGrpSpPr>
        <p:grpSpPr bwMode="auto">
          <a:xfrm>
            <a:off x="746125" y="2312988"/>
            <a:ext cx="2600325" cy="1165225"/>
            <a:chOff x="746125" y="2312988"/>
            <a:chExt cx="2600325" cy="1165225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4B698A24-8B86-4783-A44A-32E9D01199C0}"/>
                </a:ext>
              </a:extLst>
            </p:cNvPr>
            <p:cNvSpPr/>
            <p:nvPr/>
          </p:nvSpPr>
          <p:spPr>
            <a:xfrm>
              <a:off x="746125" y="2312988"/>
              <a:ext cx="2600325" cy="1165225"/>
            </a:xfrm>
            <a:prstGeom prst="rect">
              <a:avLst/>
            </a:prstGeom>
            <a:solidFill>
              <a:srgbClr val="2DB6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7430" name="TextBox 5">
              <a:extLst>
                <a:ext uri="{FF2B5EF4-FFF2-40B4-BE49-F238E27FC236}">
                  <a16:creationId xmlns:a16="http://schemas.microsoft.com/office/drawing/2014/main" id="{E9167410-28AF-4B22-9FF6-2F4164AF957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20738" y="2420938"/>
              <a:ext cx="2381250" cy="9239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bg1"/>
                  </a:solidFill>
                  <a:ea typeface="Roboto" panose="02000000000000000000" pitchFamily="2" charset="0"/>
                </a:rPr>
                <a:t>“Every day may not be good, but there is good in every day.”</a:t>
              </a:r>
            </a:p>
          </p:txBody>
        </p:sp>
      </p:grpSp>
      <p:grpSp>
        <p:nvGrpSpPr>
          <p:cNvPr id="5" name="Group 4">
            <a:extLst>
              <a:ext uri="{FF2B5EF4-FFF2-40B4-BE49-F238E27FC236}">
                <a16:creationId xmlns:a16="http://schemas.microsoft.com/office/drawing/2014/main" id="{C0E1D086-DCEF-4519-8EB7-7E4B93548200}"/>
              </a:ext>
            </a:extLst>
          </p:cNvPr>
          <p:cNvGrpSpPr>
            <a:grpSpLocks/>
          </p:cNvGrpSpPr>
          <p:nvPr/>
        </p:nvGrpSpPr>
        <p:grpSpPr bwMode="auto">
          <a:xfrm>
            <a:off x="3497263" y="2312988"/>
            <a:ext cx="4900612" cy="1165225"/>
            <a:chOff x="3497263" y="2312988"/>
            <a:chExt cx="4900612" cy="1165225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E45514E5-A1DD-4D46-A516-1B832D6B6A7C}"/>
                </a:ext>
              </a:extLst>
            </p:cNvPr>
            <p:cNvSpPr/>
            <p:nvPr/>
          </p:nvSpPr>
          <p:spPr>
            <a:xfrm>
              <a:off x="3497263" y="2312988"/>
              <a:ext cx="4900612" cy="1165225"/>
            </a:xfrm>
            <a:prstGeom prst="rect">
              <a:avLst/>
            </a:prstGeom>
            <a:solidFill>
              <a:srgbClr val="FAB0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7428" name="TextBox 6">
              <a:extLst>
                <a:ext uri="{FF2B5EF4-FFF2-40B4-BE49-F238E27FC236}">
                  <a16:creationId xmlns:a16="http://schemas.microsoft.com/office/drawing/2014/main" id="{E93D650E-D60E-443C-AAE9-5102D684B4E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611563" y="2433638"/>
              <a:ext cx="4652962" cy="9239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bg1"/>
                  </a:solidFill>
                  <a:ea typeface="Roboto" panose="02000000000000000000" pitchFamily="2" charset="0"/>
                </a:rPr>
                <a:t>“Having a positive attitude is asking how something can be done, instead of saying it can’t be done.”</a:t>
              </a:r>
            </a:p>
          </p:txBody>
        </p:sp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A72813D8-88C1-46A3-AA6D-84B74BCFFDA4}"/>
              </a:ext>
            </a:extLst>
          </p:cNvPr>
          <p:cNvGrpSpPr>
            <a:grpSpLocks/>
          </p:cNvGrpSpPr>
          <p:nvPr/>
        </p:nvGrpSpPr>
        <p:grpSpPr bwMode="auto">
          <a:xfrm>
            <a:off x="746125" y="3621088"/>
            <a:ext cx="4327525" cy="1165225"/>
            <a:chOff x="746125" y="3621088"/>
            <a:chExt cx="4327525" cy="1165225"/>
          </a:xfrm>
        </p:grpSpPr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A0A689AB-129B-4E68-B445-D896209F7E29}"/>
                </a:ext>
              </a:extLst>
            </p:cNvPr>
            <p:cNvSpPr/>
            <p:nvPr/>
          </p:nvSpPr>
          <p:spPr>
            <a:xfrm>
              <a:off x="746125" y="3621088"/>
              <a:ext cx="4327525" cy="1165225"/>
            </a:xfrm>
            <a:prstGeom prst="rect">
              <a:avLst/>
            </a:prstGeom>
            <a:solidFill>
              <a:srgbClr val="8D358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7426" name="TextBox 7">
              <a:extLst>
                <a:ext uri="{FF2B5EF4-FFF2-40B4-BE49-F238E27FC236}">
                  <a16:creationId xmlns:a16="http://schemas.microsoft.com/office/drawing/2014/main" id="{DFBCCFF6-4FA3-438E-8748-5D8074DD53C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20738" y="3722688"/>
              <a:ext cx="4110037" cy="9223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bg1"/>
                  </a:solidFill>
                  <a:ea typeface="Roboto" panose="02000000000000000000" pitchFamily="2" charset="0"/>
                </a:rPr>
                <a:t>“We can complain because rose bushes have thorns or be happy because thorn bushes have roses.”</a:t>
              </a:r>
            </a:p>
          </p:txBody>
        </p:sp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061BBC94-C716-485E-A909-6AF0BA3EED72}"/>
              </a:ext>
            </a:extLst>
          </p:cNvPr>
          <p:cNvGrpSpPr>
            <a:grpSpLocks/>
          </p:cNvGrpSpPr>
          <p:nvPr/>
        </p:nvGrpSpPr>
        <p:grpSpPr bwMode="auto">
          <a:xfrm>
            <a:off x="5218113" y="3621088"/>
            <a:ext cx="3175000" cy="1165225"/>
            <a:chOff x="5218113" y="3621088"/>
            <a:chExt cx="3175000" cy="1165225"/>
          </a:xfrm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28D331F1-CAC4-4182-B80A-B0CB44BB960E}"/>
                </a:ext>
              </a:extLst>
            </p:cNvPr>
            <p:cNvSpPr/>
            <p:nvPr/>
          </p:nvSpPr>
          <p:spPr>
            <a:xfrm>
              <a:off x="5218113" y="3621088"/>
              <a:ext cx="3175000" cy="1165225"/>
            </a:xfrm>
            <a:prstGeom prst="rect">
              <a:avLst/>
            </a:prstGeom>
            <a:solidFill>
              <a:srgbClr val="F0811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7424" name="TextBox 8">
              <a:extLst>
                <a:ext uri="{FF2B5EF4-FFF2-40B4-BE49-F238E27FC236}">
                  <a16:creationId xmlns:a16="http://schemas.microsoft.com/office/drawing/2014/main" id="{180CD0B1-F22E-4714-B037-A7A3145A361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329238" y="3860800"/>
              <a:ext cx="2901950" cy="6461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bg1"/>
                  </a:solidFill>
                  <a:ea typeface="Roboto" panose="02000000000000000000" pitchFamily="2" charset="0"/>
                </a:rPr>
                <a:t>“A positive attitude will lead to positive outcomes.”</a:t>
              </a:r>
            </a:p>
          </p:txBody>
        </p:sp>
      </p:grpSp>
      <p:grpSp>
        <p:nvGrpSpPr>
          <p:cNvPr id="2" name="Group 1">
            <a:extLst>
              <a:ext uri="{FF2B5EF4-FFF2-40B4-BE49-F238E27FC236}">
                <a16:creationId xmlns:a16="http://schemas.microsoft.com/office/drawing/2014/main" id="{0A019438-075D-4AA6-A0A8-3852BAFABD43}"/>
              </a:ext>
            </a:extLst>
          </p:cNvPr>
          <p:cNvGrpSpPr>
            <a:grpSpLocks/>
          </p:cNvGrpSpPr>
          <p:nvPr/>
        </p:nvGrpSpPr>
        <p:grpSpPr bwMode="auto">
          <a:xfrm>
            <a:off x="746125" y="4927600"/>
            <a:ext cx="3824288" cy="1165225"/>
            <a:chOff x="746125" y="4927600"/>
            <a:chExt cx="3824288" cy="1165225"/>
          </a:xfrm>
        </p:grpSpPr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3AE26ACE-11E4-4946-B538-9675A60DA9F7}"/>
                </a:ext>
              </a:extLst>
            </p:cNvPr>
            <p:cNvSpPr/>
            <p:nvPr/>
          </p:nvSpPr>
          <p:spPr>
            <a:xfrm>
              <a:off x="746125" y="4927600"/>
              <a:ext cx="3824288" cy="1165225"/>
            </a:xfrm>
            <a:prstGeom prst="rect">
              <a:avLst/>
            </a:prstGeom>
            <a:solidFill>
              <a:srgbClr val="18A0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7422" name="TextBox 9">
              <a:extLst>
                <a:ext uri="{FF2B5EF4-FFF2-40B4-BE49-F238E27FC236}">
                  <a16:creationId xmlns:a16="http://schemas.microsoft.com/office/drawing/2014/main" id="{583B3EE9-48C4-4C06-8C9B-4BD000EED92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20738" y="5048250"/>
              <a:ext cx="3605212" cy="9239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bg1"/>
                  </a:solidFill>
                  <a:ea typeface="Roboto" panose="02000000000000000000" pitchFamily="2" charset="0"/>
                </a:rPr>
                <a:t>“A bad attitude is like a flat tyre; you can’t go anywhere until you change it.”</a:t>
              </a:r>
            </a:p>
          </p:txBody>
        </p: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379BF927-0950-4CBB-B9C4-9603628C4909}"/>
              </a:ext>
            </a:extLst>
          </p:cNvPr>
          <p:cNvGrpSpPr>
            <a:grpSpLocks/>
          </p:cNvGrpSpPr>
          <p:nvPr/>
        </p:nvGrpSpPr>
        <p:grpSpPr bwMode="auto">
          <a:xfrm>
            <a:off x="4714875" y="4927600"/>
            <a:ext cx="3678238" cy="1165225"/>
            <a:chOff x="4714875" y="4927600"/>
            <a:chExt cx="3678238" cy="1165225"/>
          </a:xfrm>
        </p:grpSpPr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D2A567B7-1118-45B2-9EB8-7C9DECA359B4}"/>
                </a:ext>
              </a:extLst>
            </p:cNvPr>
            <p:cNvSpPr/>
            <p:nvPr/>
          </p:nvSpPr>
          <p:spPr>
            <a:xfrm>
              <a:off x="4714875" y="4927600"/>
              <a:ext cx="3678238" cy="1165225"/>
            </a:xfrm>
            <a:prstGeom prst="rect">
              <a:avLst/>
            </a:prstGeom>
            <a:solidFill>
              <a:srgbClr val="01954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7420" name="TextBox 10">
              <a:extLst>
                <a:ext uri="{FF2B5EF4-FFF2-40B4-BE49-F238E27FC236}">
                  <a16:creationId xmlns:a16="http://schemas.microsoft.com/office/drawing/2014/main" id="{162129C3-0D3B-40E4-B72A-8EAB1FFFF1A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903788" y="5187950"/>
              <a:ext cx="3240087" cy="6461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bg1"/>
                  </a:solidFill>
                  <a:ea typeface="Roboto" panose="02000000000000000000" pitchFamily="2" charset="0"/>
                </a:rPr>
                <a:t>“Attitude is a little thing that can make a big difference.”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>
            <a:extLst>
              <a:ext uri="{FF2B5EF4-FFF2-40B4-BE49-F238E27FC236}">
                <a16:creationId xmlns:a16="http://schemas.microsoft.com/office/drawing/2014/main" id="{3D9D5364-A5F2-4EEF-8745-527EE6287C0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A Positive Attitude</a:t>
            </a:r>
          </a:p>
        </p:txBody>
      </p:sp>
      <p:pic>
        <p:nvPicPr>
          <p:cNvPr id="18435" name="Talking Partners">
            <a:extLst>
              <a:ext uri="{FF2B5EF4-FFF2-40B4-BE49-F238E27FC236}">
                <a16:creationId xmlns:a16="http://schemas.microsoft.com/office/drawing/2014/main" id="{233F7A58-52DF-4845-9F49-4FC8B94437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542925"/>
            <a:ext cx="863600" cy="865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2FC4F588-7ED7-4D26-A6CB-3B94BDECBDA4}"/>
              </a:ext>
            </a:extLst>
          </p:cNvPr>
          <p:cNvGrpSpPr>
            <a:grpSpLocks/>
          </p:cNvGrpSpPr>
          <p:nvPr/>
        </p:nvGrpSpPr>
        <p:grpSpPr bwMode="auto">
          <a:xfrm>
            <a:off x="747713" y="1565275"/>
            <a:ext cx="7639050" cy="603250"/>
            <a:chOff x="747713" y="1565275"/>
            <a:chExt cx="7639050" cy="603250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D893A9D7-8171-4653-BF3E-E058C442FA00}"/>
                </a:ext>
              </a:extLst>
            </p:cNvPr>
            <p:cNvSpPr/>
            <p:nvPr/>
          </p:nvSpPr>
          <p:spPr>
            <a:xfrm>
              <a:off x="747713" y="1565275"/>
              <a:ext cx="7639050" cy="603250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8451" name="TextBox 4">
              <a:extLst>
                <a:ext uri="{FF2B5EF4-FFF2-40B4-BE49-F238E27FC236}">
                  <a16:creationId xmlns:a16="http://schemas.microsoft.com/office/drawing/2014/main" id="{0932D5A8-DCFA-4506-B46B-5818D26588B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22325" y="1681163"/>
              <a:ext cx="5118100" cy="3698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algn="just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  <a:ea typeface="Roboto" panose="02000000000000000000" pitchFamily="2" charset="0"/>
                </a:rPr>
                <a:t>Which quote was your favourite?</a:t>
              </a:r>
            </a:p>
          </p:txBody>
        </p:sp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A029E93B-4D9B-4C7D-A113-227A73E9875F}"/>
              </a:ext>
            </a:extLst>
          </p:cNvPr>
          <p:cNvGrpSpPr>
            <a:grpSpLocks/>
          </p:cNvGrpSpPr>
          <p:nvPr/>
        </p:nvGrpSpPr>
        <p:grpSpPr bwMode="auto">
          <a:xfrm>
            <a:off x="747713" y="2392363"/>
            <a:ext cx="7639050" cy="604837"/>
            <a:chOff x="747713" y="2392363"/>
            <a:chExt cx="7639050" cy="604837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CE6A959A-1108-46CD-95A2-7228BC843A38}"/>
                </a:ext>
              </a:extLst>
            </p:cNvPr>
            <p:cNvSpPr/>
            <p:nvPr/>
          </p:nvSpPr>
          <p:spPr>
            <a:xfrm>
              <a:off x="747713" y="2392363"/>
              <a:ext cx="7639050" cy="604837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8449" name="TextBox 5">
              <a:extLst>
                <a:ext uri="{FF2B5EF4-FFF2-40B4-BE49-F238E27FC236}">
                  <a16:creationId xmlns:a16="http://schemas.microsoft.com/office/drawing/2014/main" id="{2842409F-4604-4C60-8085-BC001B2AF38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22325" y="2514600"/>
              <a:ext cx="5118100" cy="3698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algn="just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  <a:ea typeface="Roboto" panose="02000000000000000000" pitchFamily="2" charset="0"/>
                </a:rPr>
                <a:t>Can you explain why you chose it?</a:t>
              </a:r>
            </a:p>
          </p:txBody>
        </p:sp>
      </p:grpSp>
      <p:grpSp>
        <p:nvGrpSpPr>
          <p:cNvPr id="5" name="Group 4">
            <a:extLst>
              <a:ext uri="{FF2B5EF4-FFF2-40B4-BE49-F238E27FC236}">
                <a16:creationId xmlns:a16="http://schemas.microsoft.com/office/drawing/2014/main" id="{CFAA758E-F6B3-4BDA-B4C6-6DB466DB746B}"/>
              </a:ext>
            </a:extLst>
          </p:cNvPr>
          <p:cNvGrpSpPr>
            <a:grpSpLocks/>
          </p:cNvGrpSpPr>
          <p:nvPr/>
        </p:nvGrpSpPr>
        <p:grpSpPr bwMode="auto">
          <a:xfrm>
            <a:off x="747713" y="4062413"/>
            <a:ext cx="7639050" cy="604837"/>
            <a:chOff x="747713" y="4062413"/>
            <a:chExt cx="7639050" cy="604837"/>
          </a:xfrm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5052A78B-26C7-435A-B5F9-586D0E54C87B}"/>
                </a:ext>
              </a:extLst>
            </p:cNvPr>
            <p:cNvSpPr/>
            <p:nvPr/>
          </p:nvSpPr>
          <p:spPr>
            <a:xfrm>
              <a:off x="747713" y="4062413"/>
              <a:ext cx="7639050" cy="604837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8447" name="TextBox 6">
              <a:extLst>
                <a:ext uri="{FF2B5EF4-FFF2-40B4-BE49-F238E27FC236}">
                  <a16:creationId xmlns:a16="http://schemas.microsoft.com/office/drawing/2014/main" id="{9E06F8C5-ED3D-4E51-893B-4A74F90E164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22325" y="4179888"/>
              <a:ext cx="5118100" cy="3698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algn="just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  <a:ea typeface="Roboto" panose="02000000000000000000" pitchFamily="2" charset="0"/>
                </a:rPr>
                <a:t>Will you remember and use the quote you liked?</a:t>
              </a:r>
            </a:p>
          </p:txBody>
        </p:sp>
      </p:grpSp>
      <p:grpSp>
        <p:nvGrpSpPr>
          <p:cNvPr id="4" name="Group 3">
            <a:extLst>
              <a:ext uri="{FF2B5EF4-FFF2-40B4-BE49-F238E27FC236}">
                <a16:creationId xmlns:a16="http://schemas.microsoft.com/office/drawing/2014/main" id="{5EA86E14-3FBF-4910-9FDD-B2B8466DC763}"/>
              </a:ext>
            </a:extLst>
          </p:cNvPr>
          <p:cNvGrpSpPr>
            <a:grpSpLocks/>
          </p:cNvGrpSpPr>
          <p:nvPr/>
        </p:nvGrpSpPr>
        <p:grpSpPr bwMode="auto">
          <a:xfrm>
            <a:off x="747713" y="3224213"/>
            <a:ext cx="7639050" cy="604837"/>
            <a:chOff x="747713" y="3224213"/>
            <a:chExt cx="7639050" cy="604837"/>
          </a:xfrm>
        </p:grpSpPr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BDEEC1B4-0CBE-446F-8D84-44D8C3B9D833}"/>
                </a:ext>
              </a:extLst>
            </p:cNvPr>
            <p:cNvSpPr/>
            <p:nvPr/>
          </p:nvSpPr>
          <p:spPr>
            <a:xfrm>
              <a:off x="747713" y="3224213"/>
              <a:ext cx="7639050" cy="604837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8445" name="TextBox 7">
              <a:extLst>
                <a:ext uri="{FF2B5EF4-FFF2-40B4-BE49-F238E27FC236}">
                  <a16:creationId xmlns:a16="http://schemas.microsoft.com/office/drawing/2014/main" id="{845F6789-A83E-4622-AA31-8780434C151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22325" y="3348038"/>
              <a:ext cx="5118100" cy="3683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algn="just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  <a:ea typeface="Roboto" panose="02000000000000000000" pitchFamily="2" charset="0"/>
                </a:rPr>
                <a:t>Why are quotes like these helpful?</a:t>
              </a:r>
            </a:p>
          </p:txBody>
        </p:sp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E87E80B4-E266-443E-BCF9-A630013DFB52}"/>
              </a:ext>
            </a:extLst>
          </p:cNvPr>
          <p:cNvGrpSpPr>
            <a:grpSpLocks/>
          </p:cNvGrpSpPr>
          <p:nvPr/>
        </p:nvGrpSpPr>
        <p:grpSpPr bwMode="auto">
          <a:xfrm>
            <a:off x="747713" y="4913313"/>
            <a:ext cx="7639050" cy="1108075"/>
            <a:chOff x="747713" y="4913313"/>
            <a:chExt cx="7639050" cy="1108075"/>
          </a:xfrm>
        </p:grpSpPr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19B9F23D-1065-4117-BB9E-04DF403D4300}"/>
                </a:ext>
              </a:extLst>
            </p:cNvPr>
            <p:cNvSpPr/>
            <p:nvPr/>
          </p:nvSpPr>
          <p:spPr>
            <a:xfrm>
              <a:off x="747713" y="4913313"/>
              <a:ext cx="7639050" cy="1108075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8443" name="TextBox 8">
              <a:extLst>
                <a:ext uri="{FF2B5EF4-FFF2-40B4-BE49-F238E27FC236}">
                  <a16:creationId xmlns:a16="http://schemas.microsoft.com/office/drawing/2014/main" id="{51E0D6FA-EB99-4363-AD6D-E65C17408B3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22325" y="5013325"/>
              <a:ext cx="4110038" cy="9239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  <a:ea typeface="Roboto" panose="02000000000000000000" pitchFamily="2" charset="0"/>
                </a:rPr>
                <a:t>How can positive thinking or having a positive attitude help us to have happy minds?</a:t>
              </a:r>
            </a:p>
          </p:txBody>
        </p:sp>
      </p:grpSp>
      <p:pic>
        <p:nvPicPr>
          <p:cNvPr id="11" name="Picture 10">
            <a:extLst>
              <a:ext uri="{FF2B5EF4-FFF2-40B4-BE49-F238E27FC236}">
                <a16:creationId xmlns:a16="http://schemas.microsoft.com/office/drawing/2014/main" id="{923FE586-410D-4CA0-820D-9E6A3ED5E64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104" y="1992757"/>
            <a:ext cx="3456384" cy="4374262"/>
          </a:xfrm>
          <a:prstGeom prst="roundRect">
            <a:avLst>
              <a:gd name="adj" fmla="val 0"/>
            </a:avLst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>
            <a:extLst>
              <a:ext uri="{FF2B5EF4-FFF2-40B4-BE49-F238E27FC236}">
                <a16:creationId xmlns:a16="http://schemas.microsoft.com/office/drawing/2014/main" id="{DFDD2060-DAE9-4E12-987A-A797AB8D2D2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7283450" cy="993775"/>
          </a:xfrm>
        </p:spPr>
        <p:txBody>
          <a:bodyPr/>
          <a:lstStyle/>
          <a:p>
            <a:pPr eaLnBrk="1" hangingPunct="1"/>
            <a:r>
              <a:rPr lang="en-GB" altLang="en-US"/>
              <a:t>The Science of Happiness</a:t>
            </a:r>
          </a:p>
        </p:txBody>
      </p:sp>
      <p:pic>
        <p:nvPicPr>
          <p:cNvPr id="19459" name="Whole Class">
            <a:extLst>
              <a:ext uri="{FF2B5EF4-FFF2-40B4-BE49-F238E27FC236}">
                <a16:creationId xmlns:a16="http://schemas.microsoft.com/office/drawing/2014/main" id="{4A3D2379-8329-4886-9D8F-E2855C81CE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3325" y="542925"/>
            <a:ext cx="1238250" cy="865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97ECA415-5E2D-4FFB-BF22-FCDB03F5E8FF}"/>
              </a:ext>
            </a:extLst>
          </p:cNvPr>
          <p:cNvSpPr/>
          <p:nvPr/>
        </p:nvSpPr>
        <p:spPr>
          <a:xfrm>
            <a:off x="755650" y="1471613"/>
            <a:ext cx="7631113" cy="231775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EE4B330-B100-4712-9F81-1CEDF06EA5F4}"/>
              </a:ext>
            </a:extLst>
          </p:cNvPr>
          <p:cNvSpPr/>
          <p:nvPr/>
        </p:nvSpPr>
        <p:spPr>
          <a:xfrm>
            <a:off x="4711700" y="4051300"/>
            <a:ext cx="3675063" cy="2068513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9462" name="TextBox 3">
            <a:extLst>
              <a:ext uri="{FF2B5EF4-FFF2-40B4-BE49-F238E27FC236}">
                <a16:creationId xmlns:a16="http://schemas.microsoft.com/office/drawing/2014/main" id="{3AE4A9B8-F5CB-4D5E-BCA5-954942DB80E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7575" y="1598613"/>
            <a:ext cx="7281863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ea typeface="Roboto" panose="02000000000000000000" pitchFamily="2" charset="0"/>
              </a:rPr>
              <a:t>Never before has there been more research into happiness and how it affects our whole lives.</a:t>
            </a:r>
          </a:p>
        </p:txBody>
      </p:sp>
      <p:sp>
        <p:nvSpPr>
          <p:cNvPr id="19463" name="TextBox 4">
            <a:extLst>
              <a:ext uri="{FF2B5EF4-FFF2-40B4-BE49-F238E27FC236}">
                <a16:creationId xmlns:a16="http://schemas.microsoft.com/office/drawing/2014/main" id="{738C1115-0F67-4112-BF55-835D91C8E5F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7575" y="2308225"/>
            <a:ext cx="7281863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ea typeface="Roboto" panose="02000000000000000000" pitchFamily="2" charset="0"/>
              </a:rPr>
              <a:t>Scientists have found that happy people are more successful – that means that they are more likely to achieve their goals.</a:t>
            </a:r>
          </a:p>
        </p:txBody>
      </p:sp>
      <p:sp>
        <p:nvSpPr>
          <p:cNvPr id="19464" name="TextBox 5">
            <a:extLst>
              <a:ext uri="{FF2B5EF4-FFF2-40B4-BE49-F238E27FC236}">
                <a16:creationId xmlns:a16="http://schemas.microsoft.com/office/drawing/2014/main" id="{AB10E7C5-023F-4C68-9CAB-7BF251CD37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7575" y="3019425"/>
            <a:ext cx="7281863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ea typeface="Roboto" panose="02000000000000000000" pitchFamily="2" charset="0"/>
              </a:rPr>
              <a:t>In schools, research shows that happy children learn better and make more progress.</a:t>
            </a:r>
          </a:p>
        </p:txBody>
      </p:sp>
      <p:sp>
        <p:nvSpPr>
          <p:cNvPr id="19465" name="TextBox 6">
            <a:extLst>
              <a:ext uri="{FF2B5EF4-FFF2-40B4-BE49-F238E27FC236}">
                <a16:creationId xmlns:a16="http://schemas.microsoft.com/office/drawing/2014/main" id="{C85105A3-D261-43F7-8FBE-C6C41333BE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75213" y="4389438"/>
            <a:ext cx="334645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ea typeface="Roboto" panose="02000000000000000000" pitchFamily="2" charset="0"/>
              </a:rPr>
              <a:t>However, one study found that only 17% (that’s 17 out of 100) of the people in the world are living truly happy lives.</a:t>
            </a:r>
          </a:p>
        </p:txBody>
      </p:sp>
      <p:pic>
        <p:nvPicPr>
          <p:cNvPr id="19466" name="Picture 8">
            <a:extLst>
              <a:ext uri="{FF2B5EF4-FFF2-40B4-BE49-F238E27FC236}">
                <a16:creationId xmlns:a16="http://schemas.microsoft.com/office/drawing/2014/main" id="{484DA58B-C2B6-4494-AE54-4AC60F9C32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4051300"/>
            <a:ext cx="3676650" cy="2068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9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94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94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9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94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9462" grpId="0"/>
      <p:bldP spid="19463" grpId="0"/>
      <p:bldP spid="19464" grpId="0"/>
      <p:bldP spid="1946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>
            <a:extLst>
              <a:ext uri="{FF2B5EF4-FFF2-40B4-BE49-F238E27FC236}">
                <a16:creationId xmlns:a16="http://schemas.microsoft.com/office/drawing/2014/main" id="{4D501D16-3D9B-4B79-A691-30C3288E97B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19256" cy="993775"/>
          </a:xfrm>
        </p:spPr>
        <p:txBody>
          <a:bodyPr/>
          <a:lstStyle/>
          <a:p>
            <a:pPr eaLnBrk="1" hangingPunct="1"/>
            <a:r>
              <a:rPr lang="en-GB" altLang="en-US" dirty="0"/>
              <a:t>The Science of Happiness</a:t>
            </a:r>
          </a:p>
        </p:txBody>
      </p:sp>
      <p:pic>
        <p:nvPicPr>
          <p:cNvPr id="20483" name="Whole Class">
            <a:extLst>
              <a:ext uri="{FF2B5EF4-FFF2-40B4-BE49-F238E27FC236}">
                <a16:creationId xmlns:a16="http://schemas.microsoft.com/office/drawing/2014/main" id="{FE5783D4-2E35-4804-AFA6-28A3C917DE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3325" y="542925"/>
            <a:ext cx="1238250" cy="865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5" name="TextBox 4">
            <a:extLst>
              <a:ext uri="{FF2B5EF4-FFF2-40B4-BE49-F238E27FC236}">
                <a16:creationId xmlns:a16="http://schemas.microsoft.com/office/drawing/2014/main" id="{1F65A34E-DA61-4769-AAEE-A9B443B330C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2325" y="1538288"/>
            <a:ext cx="74898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ea typeface="Roboto" panose="02000000000000000000" pitchFamily="2" charset="0"/>
              </a:rPr>
              <a:t>Our brains are in charge of our feelings and emotions.</a:t>
            </a:r>
          </a:p>
        </p:txBody>
      </p:sp>
      <p:sp>
        <p:nvSpPr>
          <p:cNvPr id="20486" name="TextBox 5">
            <a:extLst>
              <a:ext uri="{FF2B5EF4-FFF2-40B4-BE49-F238E27FC236}">
                <a16:creationId xmlns:a16="http://schemas.microsoft.com/office/drawing/2014/main" id="{85D9654A-5682-414D-B12F-128AB4357E0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2325" y="2036763"/>
            <a:ext cx="74898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ea typeface="Roboto" panose="02000000000000000000" pitchFamily="2" charset="0"/>
              </a:rPr>
              <a:t>There are chemicals in our brains that actually make us feel happy.</a:t>
            </a:r>
          </a:p>
        </p:txBody>
      </p:sp>
      <p:sp>
        <p:nvSpPr>
          <p:cNvPr id="20487" name="TextBox 6">
            <a:extLst>
              <a:ext uri="{FF2B5EF4-FFF2-40B4-BE49-F238E27FC236}">
                <a16:creationId xmlns:a16="http://schemas.microsoft.com/office/drawing/2014/main" id="{B2B7BA49-A5ED-4062-A30C-60125D33C5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2325" y="2536825"/>
            <a:ext cx="74898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ea typeface="Roboto" panose="02000000000000000000" pitchFamily="2" charset="0"/>
              </a:rPr>
              <a:t>There are four main chemicals. They have tricky names…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161145E9-A697-4621-954F-62ADF4731A9D}"/>
              </a:ext>
            </a:extLst>
          </p:cNvPr>
          <p:cNvGrpSpPr>
            <a:grpSpLocks/>
          </p:cNvGrpSpPr>
          <p:nvPr/>
        </p:nvGrpSpPr>
        <p:grpSpPr bwMode="auto">
          <a:xfrm>
            <a:off x="1259632" y="4423023"/>
            <a:ext cx="6412366" cy="1336675"/>
            <a:chOff x="817563" y="3951288"/>
            <a:chExt cx="6923087" cy="1336675"/>
          </a:xfrm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4CD8EE83-FBD5-4198-9FD1-722CF693DD02}"/>
                </a:ext>
              </a:extLst>
            </p:cNvPr>
            <p:cNvSpPr/>
            <p:nvPr/>
          </p:nvSpPr>
          <p:spPr>
            <a:xfrm>
              <a:off x="817563" y="3951288"/>
              <a:ext cx="6923087" cy="1336675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20494" name="TextBox 11">
              <a:extLst>
                <a:ext uri="{FF2B5EF4-FFF2-40B4-BE49-F238E27FC236}">
                  <a16:creationId xmlns:a16="http://schemas.microsoft.com/office/drawing/2014/main" id="{9A859A43-1C24-4572-B626-77909D6677C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042988" y="4127500"/>
              <a:ext cx="4594652" cy="9223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algn="just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  <a:ea typeface="Roboto" panose="02000000000000000000" pitchFamily="2" charset="0"/>
                </a:rPr>
                <a:t>The fantastic news is that there are things we can do to trigger our brains to release these ‘feel-good’ chemicals!</a:t>
              </a:r>
            </a:p>
          </p:txBody>
        </p:sp>
      </p:grpSp>
      <p:pic>
        <p:nvPicPr>
          <p:cNvPr id="20493" name="Picture 13">
            <a:extLst>
              <a:ext uri="{FF2B5EF4-FFF2-40B4-BE49-F238E27FC236}">
                <a16:creationId xmlns:a16="http://schemas.microsoft.com/office/drawing/2014/main" id="{F81010FE-FB1F-45B6-B625-748BEFAC35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4847" y="4046709"/>
            <a:ext cx="2090737" cy="20893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39DFEC93-7595-4FFE-8491-E5E129FA2F30}"/>
              </a:ext>
            </a:extLst>
          </p:cNvPr>
          <p:cNvSpPr/>
          <p:nvPr/>
        </p:nvSpPr>
        <p:spPr>
          <a:xfrm>
            <a:off x="755650" y="3256657"/>
            <a:ext cx="1524000" cy="460375"/>
          </a:xfrm>
          <a:prstGeom prst="rect">
            <a:avLst/>
          </a:prstGeom>
          <a:solidFill>
            <a:srgbClr val="78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dopamine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79795688-5221-4BE5-B371-B3DE263F259A}"/>
              </a:ext>
            </a:extLst>
          </p:cNvPr>
          <p:cNvSpPr/>
          <p:nvPr/>
        </p:nvSpPr>
        <p:spPr>
          <a:xfrm>
            <a:off x="2791883" y="3256657"/>
            <a:ext cx="1524000" cy="460375"/>
          </a:xfrm>
          <a:prstGeom prst="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oxytocin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110D946A-A5E6-4D6E-864D-CB75484FCCAB}"/>
              </a:ext>
            </a:extLst>
          </p:cNvPr>
          <p:cNvSpPr/>
          <p:nvPr/>
        </p:nvSpPr>
        <p:spPr>
          <a:xfrm>
            <a:off x="4828116" y="3256657"/>
            <a:ext cx="1524000" cy="460375"/>
          </a:xfrm>
          <a:prstGeom prst="rect">
            <a:avLst/>
          </a:prstGeom>
          <a:solidFill>
            <a:srgbClr val="F188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serotonin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A1F9170C-3CB2-4C39-9384-B8C2B17A486E}"/>
              </a:ext>
            </a:extLst>
          </p:cNvPr>
          <p:cNvSpPr/>
          <p:nvPr/>
        </p:nvSpPr>
        <p:spPr>
          <a:xfrm>
            <a:off x="6864350" y="3256657"/>
            <a:ext cx="1524000" cy="460375"/>
          </a:xfrm>
          <a:prstGeom prst="rect">
            <a:avLst/>
          </a:prstGeom>
          <a:solidFill>
            <a:srgbClr val="EE73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endorphins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04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5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750" fill="hold"/>
                                        <p:tgtEl>
                                          <p:spTgt spid="204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750" fill="hold"/>
                                        <p:tgtEl>
                                          <p:spTgt spid="204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750" fill="hold"/>
                                        <p:tgtEl>
                                          <p:spTgt spid="2049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750"/>
                            </p:stCondLst>
                            <p:childTnLst>
                              <p:par>
                                <p:cTn id="5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4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5" grpId="0"/>
      <p:bldP spid="20486" grpId="0"/>
      <p:bldP spid="20487" grpId="0"/>
      <p:bldP spid="4" grpId="0" animBg="1"/>
      <p:bldP spid="18" grpId="0" animBg="1"/>
      <p:bldP spid="19" grpId="0" animBg="1"/>
      <p:bldP spid="2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>
            <a:extLst>
              <a:ext uri="{FF2B5EF4-FFF2-40B4-BE49-F238E27FC236}">
                <a16:creationId xmlns:a16="http://schemas.microsoft.com/office/drawing/2014/main" id="{E699AAD6-EDA9-4D07-B1EA-A0707149659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/>
              <a:t>How to be Happy</a:t>
            </a:r>
          </a:p>
        </p:txBody>
      </p:sp>
      <p:pic>
        <p:nvPicPr>
          <p:cNvPr id="21507" name="Whole Class">
            <a:extLst>
              <a:ext uri="{FF2B5EF4-FFF2-40B4-BE49-F238E27FC236}">
                <a16:creationId xmlns:a16="http://schemas.microsoft.com/office/drawing/2014/main" id="{7394F326-A62C-47D9-BB99-6EBD08D630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3325" y="542925"/>
            <a:ext cx="1238250" cy="865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1508" name="Group 29">
            <a:extLst>
              <a:ext uri="{FF2B5EF4-FFF2-40B4-BE49-F238E27FC236}">
                <a16:creationId xmlns:a16="http://schemas.microsoft.com/office/drawing/2014/main" id="{ABE0D534-1BA9-43BE-9176-9EFB38C75BE4}"/>
              </a:ext>
            </a:extLst>
          </p:cNvPr>
          <p:cNvGrpSpPr>
            <a:grpSpLocks/>
          </p:cNvGrpSpPr>
          <p:nvPr/>
        </p:nvGrpSpPr>
        <p:grpSpPr bwMode="auto">
          <a:xfrm>
            <a:off x="901700" y="1544638"/>
            <a:ext cx="2182813" cy="993775"/>
            <a:chOff x="901411" y="1544474"/>
            <a:chExt cx="2183597" cy="994306"/>
          </a:xfrm>
        </p:grpSpPr>
        <p:sp>
          <p:nvSpPr>
            <p:cNvPr id="17" name="Rectangle 16">
              <a:hlinkClick r:id="" action="ppaction://noaction"/>
              <a:extLst>
                <a:ext uri="{FF2B5EF4-FFF2-40B4-BE49-F238E27FC236}">
                  <a16:creationId xmlns:a16="http://schemas.microsoft.com/office/drawing/2014/main" id="{6FABD3F7-D65C-4125-97EC-38A6EF0C5AD5}"/>
                </a:ext>
              </a:extLst>
            </p:cNvPr>
            <p:cNvSpPr/>
            <p:nvPr/>
          </p:nvSpPr>
          <p:spPr>
            <a:xfrm>
              <a:off x="901411" y="1544474"/>
              <a:ext cx="2183597" cy="994306"/>
            </a:xfrm>
            <a:prstGeom prst="rect">
              <a:avLst/>
            </a:prstGeom>
            <a:solidFill>
              <a:srgbClr val="18A0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1543" name="TextBox 4">
              <a:hlinkClick r:id="" action="ppaction://noaction"/>
              <a:extLst>
                <a:ext uri="{FF2B5EF4-FFF2-40B4-BE49-F238E27FC236}">
                  <a16:creationId xmlns:a16="http://schemas.microsoft.com/office/drawing/2014/main" id="{8D1C32D3-912D-49A3-8057-BF160729953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054723" y="1702572"/>
              <a:ext cx="1876973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  <a:ea typeface="Roboto" panose="02000000000000000000" pitchFamily="2" charset="0"/>
                </a:rPr>
                <a:t>Find ways to relax your mind.</a:t>
              </a:r>
            </a:p>
          </p:txBody>
        </p:sp>
      </p:grpSp>
      <p:grpSp>
        <p:nvGrpSpPr>
          <p:cNvPr id="21509" name="Group 30">
            <a:extLst>
              <a:ext uri="{FF2B5EF4-FFF2-40B4-BE49-F238E27FC236}">
                <a16:creationId xmlns:a16="http://schemas.microsoft.com/office/drawing/2014/main" id="{11D36469-8514-4B53-88BE-92657108E871}"/>
              </a:ext>
            </a:extLst>
          </p:cNvPr>
          <p:cNvGrpSpPr>
            <a:grpSpLocks/>
          </p:cNvGrpSpPr>
          <p:nvPr/>
        </p:nvGrpSpPr>
        <p:grpSpPr bwMode="auto">
          <a:xfrm>
            <a:off x="3267075" y="1544638"/>
            <a:ext cx="2633663" cy="993775"/>
            <a:chOff x="3267157" y="1544474"/>
            <a:chExt cx="2632972" cy="994306"/>
          </a:xfrm>
        </p:grpSpPr>
        <p:sp>
          <p:nvSpPr>
            <p:cNvPr id="18" name="Rectangle 17">
              <a:hlinkClick r:id="" action="ppaction://noaction"/>
              <a:extLst>
                <a:ext uri="{FF2B5EF4-FFF2-40B4-BE49-F238E27FC236}">
                  <a16:creationId xmlns:a16="http://schemas.microsoft.com/office/drawing/2014/main" id="{6FA5788F-65C3-4CF3-A890-DA990C33C4BC}"/>
                </a:ext>
              </a:extLst>
            </p:cNvPr>
            <p:cNvSpPr/>
            <p:nvPr/>
          </p:nvSpPr>
          <p:spPr>
            <a:xfrm>
              <a:off x="3267157" y="1544474"/>
              <a:ext cx="2632972" cy="994306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1541" name="TextBox 5">
              <a:hlinkClick r:id="" action="ppaction://noaction"/>
              <a:extLst>
                <a:ext uri="{FF2B5EF4-FFF2-40B4-BE49-F238E27FC236}">
                  <a16:creationId xmlns:a16="http://schemas.microsoft.com/office/drawing/2014/main" id="{0D8BAC65-C7EF-474A-8915-85AAAA25D5A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503523" y="1856961"/>
              <a:ext cx="216024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  <a:ea typeface="Roboto" panose="02000000000000000000" pitchFamily="2" charset="0"/>
                </a:rPr>
                <a:t>Get plenty of sleep.</a:t>
              </a:r>
            </a:p>
          </p:txBody>
        </p:sp>
      </p:grpSp>
      <p:grpSp>
        <p:nvGrpSpPr>
          <p:cNvPr id="21510" name="Group 31">
            <a:extLst>
              <a:ext uri="{FF2B5EF4-FFF2-40B4-BE49-F238E27FC236}">
                <a16:creationId xmlns:a16="http://schemas.microsoft.com/office/drawing/2014/main" id="{C52CADE1-80E3-4D2C-8235-F297FDF39D4D}"/>
              </a:ext>
            </a:extLst>
          </p:cNvPr>
          <p:cNvGrpSpPr>
            <a:grpSpLocks/>
          </p:cNvGrpSpPr>
          <p:nvPr/>
        </p:nvGrpSpPr>
        <p:grpSpPr bwMode="auto">
          <a:xfrm>
            <a:off x="6084888" y="1546225"/>
            <a:ext cx="2165350" cy="995363"/>
            <a:chOff x="6084676" y="1546873"/>
            <a:chExt cx="2165005" cy="994306"/>
          </a:xfrm>
        </p:grpSpPr>
        <p:sp>
          <p:nvSpPr>
            <p:cNvPr id="19" name="Rectangle 18">
              <a:hlinkClick r:id="" action="ppaction://noaction"/>
              <a:extLst>
                <a:ext uri="{FF2B5EF4-FFF2-40B4-BE49-F238E27FC236}">
                  <a16:creationId xmlns:a16="http://schemas.microsoft.com/office/drawing/2014/main" id="{14FC5437-5D1D-4F27-B13D-6BE0AB8C1A8E}"/>
                </a:ext>
              </a:extLst>
            </p:cNvPr>
            <p:cNvSpPr/>
            <p:nvPr/>
          </p:nvSpPr>
          <p:spPr>
            <a:xfrm>
              <a:off x="6084676" y="1546873"/>
              <a:ext cx="2165005" cy="994306"/>
            </a:xfrm>
            <a:prstGeom prst="rect">
              <a:avLst/>
            </a:prstGeom>
            <a:solidFill>
              <a:srgbClr val="18A0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1539" name="TextBox 6">
              <a:hlinkClick r:id="" action="ppaction://noaction"/>
              <a:extLst>
                <a:ext uri="{FF2B5EF4-FFF2-40B4-BE49-F238E27FC236}">
                  <a16:creationId xmlns:a16="http://schemas.microsoft.com/office/drawing/2014/main" id="{EB3EC467-FE7A-4D4D-ADFD-E0148C3C391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180834" y="1849258"/>
              <a:ext cx="197268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  <a:ea typeface="Roboto" panose="02000000000000000000" pitchFamily="2" charset="0"/>
                </a:rPr>
                <a:t>Smile and laugh.</a:t>
              </a:r>
            </a:p>
          </p:txBody>
        </p:sp>
      </p:grpSp>
      <p:grpSp>
        <p:nvGrpSpPr>
          <p:cNvPr id="21511" name="Group 38">
            <a:extLst>
              <a:ext uri="{FF2B5EF4-FFF2-40B4-BE49-F238E27FC236}">
                <a16:creationId xmlns:a16="http://schemas.microsoft.com/office/drawing/2014/main" id="{165D882D-FE9D-4D1F-BD5F-111E8C78CB42}"/>
              </a:ext>
            </a:extLst>
          </p:cNvPr>
          <p:cNvGrpSpPr>
            <a:grpSpLocks/>
          </p:cNvGrpSpPr>
          <p:nvPr/>
        </p:nvGrpSpPr>
        <p:grpSpPr bwMode="auto">
          <a:xfrm>
            <a:off x="901700" y="2697163"/>
            <a:ext cx="2182813" cy="993775"/>
            <a:chOff x="901411" y="2697422"/>
            <a:chExt cx="2183597" cy="994306"/>
          </a:xfrm>
        </p:grpSpPr>
        <p:sp>
          <p:nvSpPr>
            <p:cNvPr id="20" name="Rectangle 19">
              <a:hlinkClick r:id="" action="ppaction://noaction"/>
              <a:extLst>
                <a:ext uri="{FF2B5EF4-FFF2-40B4-BE49-F238E27FC236}">
                  <a16:creationId xmlns:a16="http://schemas.microsoft.com/office/drawing/2014/main" id="{CF211AD9-D6A3-4754-AF02-715BBCF4B5CE}"/>
                </a:ext>
              </a:extLst>
            </p:cNvPr>
            <p:cNvSpPr/>
            <p:nvPr/>
          </p:nvSpPr>
          <p:spPr>
            <a:xfrm>
              <a:off x="901411" y="2697422"/>
              <a:ext cx="2183597" cy="994306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1537" name="TextBox 7">
              <a:hlinkClick r:id="" action="ppaction://noaction"/>
              <a:extLst>
                <a:ext uri="{FF2B5EF4-FFF2-40B4-BE49-F238E27FC236}">
                  <a16:creationId xmlns:a16="http://schemas.microsoft.com/office/drawing/2014/main" id="{414AB728-93AC-47AD-87BA-3538E503268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10707" y="2871410"/>
              <a:ext cx="2165005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  <a:ea typeface="Roboto" panose="02000000000000000000" pitchFamily="2" charset="0"/>
                </a:rPr>
                <a:t>Spend time with family and friends.</a:t>
              </a:r>
            </a:p>
          </p:txBody>
        </p:sp>
      </p:grpSp>
      <p:grpSp>
        <p:nvGrpSpPr>
          <p:cNvPr id="21512" name="Group 37">
            <a:extLst>
              <a:ext uri="{FF2B5EF4-FFF2-40B4-BE49-F238E27FC236}">
                <a16:creationId xmlns:a16="http://schemas.microsoft.com/office/drawing/2014/main" id="{6805F7E6-0DD3-4D73-8A6D-246874E29220}"/>
              </a:ext>
            </a:extLst>
          </p:cNvPr>
          <p:cNvGrpSpPr>
            <a:grpSpLocks/>
          </p:cNvGrpSpPr>
          <p:nvPr/>
        </p:nvGrpSpPr>
        <p:grpSpPr bwMode="auto">
          <a:xfrm>
            <a:off x="6084888" y="5003800"/>
            <a:ext cx="2165350" cy="993775"/>
            <a:chOff x="3276449" y="2697422"/>
            <a:chExt cx="2632972" cy="994306"/>
          </a:xfrm>
        </p:grpSpPr>
        <p:sp>
          <p:nvSpPr>
            <p:cNvPr id="21" name="Rectangle 20">
              <a:hlinkClick r:id="rId3" action="ppaction://hlinksldjump"/>
              <a:extLst>
                <a:ext uri="{FF2B5EF4-FFF2-40B4-BE49-F238E27FC236}">
                  <a16:creationId xmlns:a16="http://schemas.microsoft.com/office/drawing/2014/main" id="{B5668030-0E7F-475E-A356-86221073828F}"/>
                </a:ext>
              </a:extLst>
            </p:cNvPr>
            <p:cNvSpPr/>
            <p:nvPr/>
          </p:nvSpPr>
          <p:spPr>
            <a:xfrm>
              <a:off x="3276449" y="2697422"/>
              <a:ext cx="2632972" cy="994306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21535" name="TextBox 8">
              <a:hlinkClick r:id="" action="ppaction://noaction"/>
              <a:extLst>
                <a:ext uri="{FF2B5EF4-FFF2-40B4-BE49-F238E27FC236}">
                  <a16:creationId xmlns:a16="http://schemas.microsoft.com/office/drawing/2014/main" id="{D80787B8-F649-4818-9C31-20706C04F6D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314534" y="2706803"/>
              <a:ext cx="2500301" cy="9238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  <a:ea typeface="Roboto" panose="02000000000000000000" pitchFamily="2" charset="0"/>
                </a:rPr>
                <a:t>Accept yourself and be proud of who you are.</a:t>
              </a:r>
            </a:p>
          </p:txBody>
        </p:sp>
      </p:grpSp>
      <p:grpSp>
        <p:nvGrpSpPr>
          <p:cNvPr id="21513" name="Group 32">
            <a:extLst>
              <a:ext uri="{FF2B5EF4-FFF2-40B4-BE49-F238E27FC236}">
                <a16:creationId xmlns:a16="http://schemas.microsoft.com/office/drawing/2014/main" id="{74E4DBD9-E43F-4E1A-83ED-1C14A1AC55F1}"/>
              </a:ext>
            </a:extLst>
          </p:cNvPr>
          <p:cNvGrpSpPr>
            <a:grpSpLocks/>
          </p:cNvGrpSpPr>
          <p:nvPr/>
        </p:nvGrpSpPr>
        <p:grpSpPr bwMode="auto">
          <a:xfrm>
            <a:off x="6084888" y="2697163"/>
            <a:ext cx="2165350" cy="993775"/>
            <a:chOff x="6084676" y="2697422"/>
            <a:chExt cx="2165005" cy="994306"/>
          </a:xfrm>
        </p:grpSpPr>
        <p:sp>
          <p:nvSpPr>
            <p:cNvPr id="22" name="Rectangle 21">
              <a:hlinkClick r:id="" action="ppaction://noaction"/>
              <a:extLst>
                <a:ext uri="{FF2B5EF4-FFF2-40B4-BE49-F238E27FC236}">
                  <a16:creationId xmlns:a16="http://schemas.microsoft.com/office/drawing/2014/main" id="{93D99E2F-263A-4320-8B09-ECA7D0B387FC}"/>
                </a:ext>
              </a:extLst>
            </p:cNvPr>
            <p:cNvSpPr/>
            <p:nvPr/>
          </p:nvSpPr>
          <p:spPr>
            <a:xfrm>
              <a:off x="6084676" y="2697422"/>
              <a:ext cx="2165005" cy="994306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1533" name="TextBox 9">
              <a:hlinkClick r:id="" action="ppaction://noaction"/>
              <a:extLst>
                <a:ext uri="{FF2B5EF4-FFF2-40B4-BE49-F238E27FC236}">
                  <a16:creationId xmlns:a16="http://schemas.microsoft.com/office/drawing/2014/main" id="{454A55B2-898C-4CA8-AEE2-F1DCBE74097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360855" y="3009909"/>
              <a:ext cx="1612647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  <a:ea typeface="Roboto" panose="02000000000000000000" pitchFamily="2" charset="0"/>
                </a:rPr>
                <a:t>Eat healthily.</a:t>
              </a:r>
            </a:p>
          </p:txBody>
        </p:sp>
      </p:grpSp>
      <p:grpSp>
        <p:nvGrpSpPr>
          <p:cNvPr id="21514" name="Group 39">
            <a:extLst>
              <a:ext uri="{FF2B5EF4-FFF2-40B4-BE49-F238E27FC236}">
                <a16:creationId xmlns:a16="http://schemas.microsoft.com/office/drawing/2014/main" id="{17061949-C42B-4200-BCFB-C4548CB538EF}"/>
              </a:ext>
            </a:extLst>
          </p:cNvPr>
          <p:cNvGrpSpPr>
            <a:grpSpLocks/>
          </p:cNvGrpSpPr>
          <p:nvPr/>
        </p:nvGrpSpPr>
        <p:grpSpPr bwMode="auto">
          <a:xfrm>
            <a:off x="901700" y="3849688"/>
            <a:ext cx="2182813" cy="995362"/>
            <a:chOff x="901411" y="3850370"/>
            <a:chExt cx="2183597" cy="994306"/>
          </a:xfrm>
        </p:grpSpPr>
        <p:sp>
          <p:nvSpPr>
            <p:cNvPr id="23" name="Rectangle 22">
              <a:hlinkClick r:id="" action="ppaction://noaction"/>
              <a:extLst>
                <a:ext uri="{FF2B5EF4-FFF2-40B4-BE49-F238E27FC236}">
                  <a16:creationId xmlns:a16="http://schemas.microsoft.com/office/drawing/2014/main" id="{79FD5D35-1E5D-4436-A31F-85181EB842BD}"/>
                </a:ext>
              </a:extLst>
            </p:cNvPr>
            <p:cNvSpPr/>
            <p:nvPr/>
          </p:nvSpPr>
          <p:spPr>
            <a:xfrm>
              <a:off x="901411" y="3850370"/>
              <a:ext cx="2183597" cy="994306"/>
            </a:xfrm>
            <a:prstGeom prst="rect">
              <a:avLst/>
            </a:prstGeom>
            <a:solidFill>
              <a:srgbClr val="18A0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1531" name="TextBox 10">
              <a:hlinkClick r:id="" action="ppaction://noaction"/>
              <a:extLst>
                <a:ext uri="{FF2B5EF4-FFF2-40B4-BE49-F238E27FC236}">
                  <a16:creationId xmlns:a16="http://schemas.microsoft.com/office/drawing/2014/main" id="{0CE85174-F94E-448F-915D-0D52C7FFC8B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10707" y="4162857"/>
              <a:ext cx="2165005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  <a:ea typeface="Roboto" panose="02000000000000000000" pitchFamily="2" charset="0"/>
                </a:rPr>
                <a:t>Be fair and honest.</a:t>
              </a:r>
            </a:p>
          </p:txBody>
        </p:sp>
      </p:grpSp>
      <p:grpSp>
        <p:nvGrpSpPr>
          <p:cNvPr id="21515" name="Group 36">
            <a:extLst>
              <a:ext uri="{FF2B5EF4-FFF2-40B4-BE49-F238E27FC236}">
                <a16:creationId xmlns:a16="http://schemas.microsoft.com/office/drawing/2014/main" id="{D61FD48C-F54F-4E42-A2A1-62D53191D66F}"/>
              </a:ext>
            </a:extLst>
          </p:cNvPr>
          <p:cNvGrpSpPr>
            <a:grpSpLocks/>
          </p:cNvGrpSpPr>
          <p:nvPr/>
        </p:nvGrpSpPr>
        <p:grpSpPr bwMode="auto">
          <a:xfrm>
            <a:off x="3276600" y="3859213"/>
            <a:ext cx="2632075" cy="993775"/>
            <a:chOff x="3276449" y="3859261"/>
            <a:chExt cx="2632972" cy="994306"/>
          </a:xfrm>
        </p:grpSpPr>
        <p:sp>
          <p:nvSpPr>
            <p:cNvPr id="24" name="Rectangle 23">
              <a:hlinkClick r:id="" action="ppaction://noaction"/>
              <a:extLst>
                <a:ext uri="{FF2B5EF4-FFF2-40B4-BE49-F238E27FC236}">
                  <a16:creationId xmlns:a16="http://schemas.microsoft.com/office/drawing/2014/main" id="{102EE49B-ABEE-437D-9868-26278BEA302F}"/>
                </a:ext>
              </a:extLst>
            </p:cNvPr>
            <p:cNvSpPr/>
            <p:nvPr/>
          </p:nvSpPr>
          <p:spPr>
            <a:xfrm>
              <a:off x="3276449" y="3859261"/>
              <a:ext cx="2632972" cy="994306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1529" name="TextBox 11">
              <a:hlinkClick r:id="" action="ppaction://noaction"/>
              <a:extLst>
                <a:ext uri="{FF2B5EF4-FFF2-40B4-BE49-F238E27FC236}">
                  <a16:creationId xmlns:a16="http://schemas.microsoft.com/office/drawing/2014/main" id="{A9EE541A-705D-44C0-B893-81D33AB60B2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508050" y="4171748"/>
              <a:ext cx="2165005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  <a:ea typeface="Roboto" panose="02000000000000000000" pitchFamily="2" charset="0"/>
                </a:rPr>
                <a:t>Listen to music.</a:t>
              </a:r>
            </a:p>
          </p:txBody>
        </p:sp>
      </p:grpSp>
      <p:grpSp>
        <p:nvGrpSpPr>
          <p:cNvPr id="21516" name="Group 33">
            <a:extLst>
              <a:ext uri="{FF2B5EF4-FFF2-40B4-BE49-F238E27FC236}">
                <a16:creationId xmlns:a16="http://schemas.microsoft.com/office/drawing/2014/main" id="{AFDDBDD0-5697-44BC-A599-4F3E588F981B}"/>
              </a:ext>
            </a:extLst>
          </p:cNvPr>
          <p:cNvGrpSpPr>
            <a:grpSpLocks/>
          </p:cNvGrpSpPr>
          <p:nvPr/>
        </p:nvGrpSpPr>
        <p:grpSpPr bwMode="auto">
          <a:xfrm>
            <a:off x="6084888" y="3848100"/>
            <a:ext cx="2165350" cy="993775"/>
            <a:chOff x="6084676" y="3847971"/>
            <a:chExt cx="2165005" cy="994306"/>
          </a:xfrm>
        </p:grpSpPr>
        <p:sp>
          <p:nvSpPr>
            <p:cNvPr id="25" name="Rectangle 24">
              <a:hlinkClick r:id="" action="ppaction://noaction"/>
              <a:extLst>
                <a:ext uri="{FF2B5EF4-FFF2-40B4-BE49-F238E27FC236}">
                  <a16:creationId xmlns:a16="http://schemas.microsoft.com/office/drawing/2014/main" id="{E0FFD8DD-AF64-45AE-9129-5BED496F3B67}"/>
                </a:ext>
              </a:extLst>
            </p:cNvPr>
            <p:cNvSpPr/>
            <p:nvPr/>
          </p:nvSpPr>
          <p:spPr>
            <a:xfrm>
              <a:off x="6084676" y="3847971"/>
              <a:ext cx="2165005" cy="994306"/>
            </a:xfrm>
            <a:prstGeom prst="rect">
              <a:avLst/>
            </a:prstGeom>
            <a:solidFill>
              <a:srgbClr val="18A0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1527" name="TextBox 12">
              <a:hlinkClick r:id="" action="ppaction://noaction"/>
              <a:extLst>
                <a:ext uri="{FF2B5EF4-FFF2-40B4-BE49-F238E27FC236}">
                  <a16:creationId xmlns:a16="http://schemas.microsoft.com/office/drawing/2014/main" id="{E6BFA6F7-A1B8-47E3-BC9F-A616BBAE9C5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084676" y="4160458"/>
              <a:ext cx="2165005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  <a:ea typeface="Roboto" panose="02000000000000000000" pitchFamily="2" charset="0"/>
                </a:rPr>
                <a:t>Care for others.</a:t>
              </a:r>
            </a:p>
          </p:txBody>
        </p:sp>
      </p:grpSp>
      <p:grpSp>
        <p:nvGrpSpPr>
          <p:cNvPr id="21517" name="Group 40">
            <a:extLst>
              <a:ext uri="{FF2B5EF4-FFF2-40B4-BE49-F238E27FC236}">
                <a16:creationId xmlns:a16="http://schemas.microsoft.com/office/drawing/2014/main" id="{9A00C35B-885B-4D0F-A90F-959B678477D0}"/>
              </a:ext>
            </a:extLst>
          </p:cNvPr>
          <p:cNvGrpSpPr>
            <a:grpSpLocks/>
          </p:cNvGrpSpPr>
          <p:nvPr/>
        </p:nvGrpSpPr>
        <p:grpSpPr bwMode="auto">
          <a:xfrm>
            <a:off x="893763" y="5003800"/>
            <a:ext cx="2198687" cy="993775"/>
            <a:chOff x="894318" y="5003318"/>
            <a:chExt cx="2197783" cy="994306"/>
          </a:xfrm>
        </p:grpSpPr>
        <p:sp>
          <p:nvSpPr>
            <p:cNvPr id="26" name="Rectangle 25">
              <a:hlinkClick r:id="" action="ppaction://noaction"/>
              <a:extLst>
                <a:ext uri="{FF2B5EF4-FFF2-40B4-BE49-F238E27FC236}">
                  <a16:creationId xmlns:a16="http://schemas.microsoft.com/office/drawing/2014/main" id="{C4223A65-CA86-4727-8F41-D4D89F09F2B7}"/>
                </a:ext>
              </a:extLst>
            </p:cNvPr>
            <p:cNvSpPr/>
            <p:nvPr/>
          </p:nvSpPr>
          <p:spPr>
            <a:xfrm>
              <a:off x="894318" y="5003318"/>
              <a:ext cx="2197783" cy="994306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1525" name="TextBox 13">
              <a:hlinkClick r:id="" action="ppaction://noaction"/>
              <a:extLst>
                <a:ext uri="{FF2B5EF4-FFF2-40B4-BE49-F238E27FC236}">
                  <a16:creationId xmlns:a16="http://schemas.microsoft.com/office/drawing/2014/main" id="{B10DD27C-B49F-4F3E-901D-AC87551797E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054722" y="5166626"/>
              <a:ext cx="1876974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  <a:ea typeface="Roboto" panose="02000000000000000000" pitchFamily="2" charset="0"/>
                </a:rPr>
                <a:t>Take up a hobby or join a club.</a:t>
              </a:r>
            </a:p>
          </p:txBody>
        </p:sp>
      </p:grpSp>
      <p:grpSp>
        <p:nvGrpSpPr>
          <p:cNvPr id="21518" name="Group 35">
            <a:extLst>
              <a:ext uri="{FF2B5EF4-FFF2-40B4-BE49-F238E27FC236}">
                <a16:creationId xmlns:a16="http://schemas.microsoft.com/office/drawing/2014/main" id="{7B0520BF-12C9-4E72-B606-D4E135FEF6BB}"/>
              </a:ext>
            </a:extLst>
          </p:cNvPr>
          <p:cNvGrpSpPr>
            <a:grpSpLocks/>
          </p:cNvGrpSpPr>
          <p:nvPr/>
        </p:nvGrpSpPr>
        <p:grpSpPr bwMode="auto">
          <a:xfrm>
            <a:off x="3276600" y="5003800"/>
            <a:ext cx="2632075" cy="993775"/>
            <a:chOff x="3276449" y="5003318"/>
            <a:chExt cx="2632972" cy="994306"/>
          </a:xfrm>
        </p:grpSpPr>
        <p:sp>
          <p:nvSpPr>
            <p:cNvPr id="27" name="Rectangle 26">
              <a:hlinkClick r:id="" action="ppaction://noaction"/>
              <a:extLst>
                <a:ext uri="{FF2B5EF4-FFF2-40B4-BE49-F238E27FC236}">
                  <a16:creationId xmlns:a16="http://schemas.microsoft.com/office/drawing/2014/main" id="{A9E2BB8F-2826-4A12-9DC1-F270FF5EB640}"/>
                </a:ext>
              </a:extLst>
            </p:cNvPr>
            <p:cNvSpPr/>
            <p:nvPr/>
          </p:nvSpPr>
          <p:spPr>
            <a:xfrm>
              <a:off x="3276449" y="5003318"/>
              <a:ext cx="2632972" cy="994306"/>
            </a:xfrm>
            <a:prstGeom prst="rect">
              <a:avLst/>
            </a:prstGeom>
            <a:solidFill>
              <a:srgbClr val="18A0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1523" name="TextBox 14">
              <a:hlinkClick r:id="" action="ppaction://noaction"/>
              <a:extLst>
                <a:ext uri="{FF2B5EF4-FFF2-40B4-BE49-F238E27FC236}">
                  <a16:creationId xmlns:a16="http://schemas.microsoft.com/office/drawing/2014/main" id="{91A51943-F687-43CF-912C-F791F7302AB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715973" y="5175712"/>
              <a:ext cx="1735341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  <a:ea typeface="Roboto" panose="02000000000000000000" pitchFamily="2" charset="0"/>
                </a:rPr>
                <a:t>Work hard to achieve a goal.</a:t>
              </a:r>
            </a:p>
          </p:txBody>
        </p:sp>
      </p:grpSp>
      <p:grpSp>
        <p:nvGrpSpPr>
          <p:cNvPr id="21519" name="Group 34">
            <a:extLst>
              <a:ext uri="{FF2B5EF4-FFF2-40B4-BE49-F238E27FC236}">
                <a16:creationId xmlns:a16="http://schemas.microsoft.com/office/drawing/2014/main" id="{C08174F9-F063-499B-BE42-6FEABD9F0D5C}"/>
              </a:ext>
            </a:extLst>
          </p:cNvPr>
          <p:cNvGrpSpPr>
            <a:grpSpLocks/>
          </p:cNvGrpSpPr>
          <p:nvPr/>
        </p:nvGrpSpPr>
        <p:grpSpPr bwMode="auto">
          <a:xfrm>
            <a:off x="3267075" y="2697163"/>
            <a:ext cx="2632075" cy="993775"/>
            <a:chOff x="6084676" y="5003318"/>
            <a:chExt cx="2165005" cy="994306"/>
          </a:xfrm>
        </p:grpSpPr>
        <p:sp>
          <p:nvSpPr>
            <p:cNvPr id="28" name="Rectangle 27">
              <a:hlinkClick r:id="" action="ppaction://noaction"/>
              <a:extLst>
                <a:ext uri="{FF2B5EF4-FFF2-40B4-BE49-F238E27FC236}">
                  <a16:creationId xmlns:a16="http://schemas.microsoft.com/office/drawing/2014/main" id="{70457B83-8AA3-44EC-8760-50F13707DBE3}"/>
                </a:ext>
              </a:extLst>
            </p:cNvPr>
            <p:cNvSpPr/>
            <p:nvPr/>
          </p:nvSpPr>
          <p:spPr>
            <a:xfrm>
              <a:off x="6084676" y="5003318"/>
              <a:ext cx="2165005" cy="994306"/>
            </a:xfrm>
            <a:prstGeom prst="rect">
              <a:avLst/>
            </a:prstGeom>
            <a:solidFill>
              <a:srgbClr val="18A0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21521" name="TextBox 15">
              <a:hlinkClick r:id="" action="ppaction://noaction"/>
              <a:extLst>
                <a:ext uri="{FF2B5EF4-FFF2-40B4-BE49-F238E27FC236}">
                  <a16:creationId xmlns:a16="http://schemas.microsoft.com/office/drawing/2014/main" id="{2C81F986-2866-4CD6-9074-41A268F64DA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128392" y="5300277"/>
              <a:ext cx="207757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  <a:ea typeface="Roboto" panose="02000000000000000000" pitchFamily="2" charset="0"/>
                </a:rPr>
                <a:t>Exercise regularly.</a:t>
              </a:r>
            </a:p>
          </p:txBody>
        </p:sp>
      </p:grpSp>
      <p:sp>
        <p:nvSpPr>
          <p:cNvPr id="3" name="Rectangle: Rounded Corners 2">
            <a:hlinkClick r:id="rId3" action="ppaction://hlinksldjump"/>
            <a:extLst>
              <a:ext uri="{FF2B5EF4-FFF2-40B4-BE49-F238E27FC236}">
                <a16:creationId xmlns:a16="http://schemas.microsoft.com/office/drawing/2014/main" id="{B9E9BCD3-D97C-4094-A788-9FE1BD3C07E2}"/>
              </a:ext>
            </a:extLst>
          </p:cNvPr>
          <p:cNvSpPr/>
          <p:nvPr/>
        </p:nvSpPr>
        <p:spPr>
          <a:xfrm>
            <a:off x="7783463" y="6057753"/>
            <a:ext cx="1008112" cy="501944"/>
          </a:xfrm>
          <a:prstGeom prst="roundRect">
            <a:avLst/>
          </a:prstGeom>
          <a:solidFill>
            <a:srgbClr val="18A0DB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Next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21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15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215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215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215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215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215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215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215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215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215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id="{3E9380AC-3463-4789-99A9-97E13CAC58D6}"/>
              </a:ext>
            </a:extLst>
          </p:cNvPr>
          <p:cNvGrpSpPr>
            <a:grpSpLocks/>
          </p:cNvGrpSpPr>
          <p:nvPr/>
        </p:nvGrpSpPr>
        <p:grpSpPr bwMode="auto">
          <a:xfrm>
            <a:off x="1907704" y="4664719"/>
            <a:ext cx="1570037" cy="1570037"/>
            <a:chOff x="4788025" y="4522833"/>
            <a:chExt cx="1569992" cy="1569992"/>
          </a:xfrm>
          <a:solidFill>
            <a:srgbClr val="18A0DB"/>
          </a:solidFill>
        </p:grpSpPr>
        <p:sp>
          <p:nvSpPr>
            <p:cNvPr id="4" name="Oval 3">
              <a:hlinkClick r:id="" action="ppaction://noaction"/>
              <a:extLst>
                <a:ext uri="{FF2B5EF4-FFF2-40B4-BE49-F238E27FC236}">
                  <a16:creationId xmlns:a16="http://schemas.microsoft.com/office/drawing/2014/main" id="{E71D2965-78DE-4807-AE9D-12655E930767}"/>
                </a:ext>
              </a:extLst>
            </p:cNvPr>
            <p:cNvSpPr/>
            <p:nvPr/>
          </p:nvSpPr>
          <p:spPr>
            <a:xfrm>
              <a:off x="4788025" y="4522833"/>
              <a:ext cx="1569992" cy="1569992"/>
            </a:xfrm>
            <a:prstGeom prst="ellipse">
              <a:avLst/>
            </a:prstGeom>
            <a:solidFill>
              <a:srgbClr val="F08215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600" b="1" dirty="0">
                <a:solidFill>
                  <a:schemeClr val="bg1"/>
                </a:solidFill>
              </a:endParaRPr>
            </a:p>
          </p:txBody>
        </p:sp>
        <p:sp>
          <p:nvSpPr>
            <p:cNvPr id="33801" name="Rectangle 4">
              <a:hlinkClick r:id="" action="ppaction://noaction"/>
              <a:extLst>
                <a:ext uri="{FF2B5EF4-FFF2-40B4-BE49-F238E27FC236}">
                  <a16:creationId xmlns:a16="http://schemas.microsoft.com/office/drawing/2014/main" id="{6B1F7C6D-1146-4A63-8756-E30882FA9A3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25541" y="5184718"/>
              <a:ext cx="1464936" cy="246221"/>
            </a:xfrm>
            <a:prstGeom prst="rect">
              <a:avLst/>
            </a:pr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>
                <a:defRPr/>
              </a:pPr>
              <a:r>
                <a:rPr lang="en-GB" altLang="en-US" sz="1600" b="1" dirty="0">
                  <a:solidFill>
                    <a:schemeClr val="bg1"/>
                  </a:solidFill>
                </a:rPr>
                <a:t>Consolidating</a:t>
              </a:r>
            </a:p>
          </p:txBody>
        </p:sp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C47E4033-E4B4-4966-8AD5-E25CC25D5E89}"/>
              </a:ext>
            </a:extLst>
          </p:cNvPr>
          <p:cNvGrpSpPr>
            <a:grpSpLocks/>
          </p:cNvGrpSpPr>
          <p:nvPr/>
        </p:nvGrpSpPr>
        <p:grpSpPr bwMode="auto">
          <a:xfrm>
            <a:off x="5666259" y="4660205"/>
            <a:ext cx="1570037" cy="1570037"/>
            <a:chOff x="6574042" y="4512842"/>
            <a:chExt cx="1569346" cy="1569992"/>
          </a:xfrm>
          <a:solidFill>
            <a:srgbClr val="18A0DB"/>
          </a:solidFill>
        </p:grpSpPr>
        <p:sp>
          <p:nvSpPr>
            <p:cNvPr id="7" name="Oval 6">
              <a:hlinkClick r:id="" action="ppaction://noaction"/>
              <a:extLst>
                <a:ext uri="{FF2B5EF4-FFF2-40B4-BE49-F238E27FC236}">
                  <a16:creationId xmlns:a16="http://schemas.microsoft.com/office/drawing/2014/main" id="{4C910BDC-633E-4532-957A-745560804839}"/>
                </a:ext>
              </a:extLst>
            </p:cNvPr>
            <p:cNvSpPr/>
            <p:nvPr/>
          </p:nvSpPr>
          <p:spPr>
            <a:xfrm>
              <a:off x="6574042" y="4512842"/>
              <a:ext cx="1569346" cy="1569992"/>
            </a:xfrm>
            <a:prstGeom prst="ellipse">
              <a:avLst/>
            </a:prstGeom>
            <a:solidFill>
              <a:srgbClr val="F08215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600" b="1" dirty="0">
                <a:solidFill>
                  <a:schemeClr val="bg1"/>
                </a:solidFill>
              </a:endParaRPr>
            </a:p>
          </p:txBody>
        </p:sp>
        <p:sp>
          <p:nvSpPr>
            <p:cNvPr id="33799" name="Rectangle 7">
              <a:hlinkClick r:id="" action="ppaction://noaction"/>
              <a:extLst>
                <a:ext uri="{FF2B5EF4-FFF2-40B4-BE49-F238E27FC236}">
                  <a16:creationId xmlns:a16="http://schemas.microsoft.com/office/drawing/2014/main" id="{7D60251E-6EF0-4D8C-8E5D-5A498362212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606782" y="5184718"/>
              <a:ext cx="1503865" cy="246221"/>
            </a:xfrm>
            <a:prstGeom prst="rect">
              <a:avLst/>
            </a:pr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>
                <a:defRPr/>
              </a:pPr>
              <a:r>
                <a:rPr lang="en-GB" altLang="en-US" sz="1600" b="1">
                  <a:solidFill>
                    <a:schemeClr val="bg1"/>
                  </a:solidFill>
                </a:rPr>
                <a:t>Reflecting </a:t>
              </a:r>
            </a:p>
          </p:txBody>
        </p:sp>
      </p:grpSp>
      <p:sp>
        <p:nvSpPr>
          <p:cNvPr id="5" name="Title 4">
            <a:extLst>
              <a:ext uri="{FF2B5EF4-FFF2-40B4-BE49-F238E27FC236}">
                <a16:creationId xmlns:a16="http://schemas.microsoft.com/office/drawing/2014/main" id="{3EC93FE3-03CB-418F-B19D-96CB8FB8B9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to Be Happy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55E3E17C-9107-4426-8189-58DE81339963}"/>
              </a:ext>
            </a:extLst>
          </p:cNvPr>
          <p:cNvSpPr/>
          <p:nvPr/>
        </p:nvSpPr>
        <p:spPr>
          <a:xfrm>
            <a:off x="755650" y="1412776"/>
            <a:ext cx="6912694" cy="994306"/>
          </a:xfrm>
          <a:prstGeom prst="rect">
            <a:avLst/>
          </a:prstGeom>
          <a:solidFill>
            <a:srgbClr val="F6B4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52000" rIns="43200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There are lots of ways we can help ourselves to feel happy but sometimes people struggle with mental health and this can be difficult.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BB3CB99E-ADFE-405C-9DCB-B535312BDD6D}"/>
              </a:ext>
            </a:extLst>
          </p:cNvPr>
          <p:cNvSpPr/>
          <p:nvPr/>
        </p:nvSpPr>
        <p:spPr>
          <a:xfrm>
            <a:off x="1142779" y="2636912"/>
            <a:ext cx="6309541" cy="1296144"/>
          </a:xfrm>
          <a:prstGeom prst="rect">
            <a:avLst/>
          </a:prstGeom>
          <a:solidFill>
            <a:srgbClr val="F6B4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12000" rIns="10800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There are lots of ways people can get support 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if this happens and talking to a 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trusted adult is a really important 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thing to do.</a:t>
            </a:r>
          </a:p>
        </p:txBody>
      </p:sp>
      <p:pic>
        <p:nvPicPr>
          <p:cNvPr id="9" name="Picture 8" descr="A picture containing shirt&#10;&#10;Description automatically generated">
            <a:extLst>
              <a:ext uri="{FF2B5EF4-FFF2-40B4-BE49-F238E27FC236}">
                <a16:creationId xmlns:a16="http://schemas.microsoft.com/office/drawing/2014/main" id="{D0E30535-4967-4F5D-9614-2DF85C7ECFA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1350" y="794494"/>
            <a:ext cx="1777114" cy="6858000"/>
          </a:xfrm>
          <a:prstGeom prst="rect">
            <a:avLst/>
          </a:prstGeom>
        </p:spPr>
      </p:pic>
      <p:pic>
        <p:nvPicPr>
          <p:cNvPr id="11" name="Picture 10" descr="A picture containing wearing, person, standing, shirt&#10;&#10;Description automatically generated">
            <a:extLst>
              <a:ext uri="{FF2B5EF4-FFF2-40B4-BE49-F238E27FC236}">
                <a16:creationId xmlns:a16="http://schemas.microsoft.com/office/drawing/2014/main" id="{538CFFFA-7D16-4470-804E-25C2BB8A110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2132856"/>
            <a:ext cx="2279386" cy="5589240"/>
          </a:xfrm>
          <a:prstGeom prst="rect">
            <a:avLst/>
          </a:prstGeom>
        </p:spPr>
      </p:pic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C48F6D87-200F-4AAE-AB08-220B9C415B8D}"/>
              </a:ext>
            </a:extLst>
          </p:cNvPr>
          <p:cNvSpPr/>
          <p:nvPr/>
        </p:nvSpPr>
        <p:spPr>
          <a:xfrm>
            <a:off x="3383868" y="4090740"/>
            <a:ext cx="2376264" cy="864096"/>
          </a:xfrm>
          <a:prstGeom prst="roundRect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Who are your trusted adults?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7" grpId="0" animBg="1"/>
      <p:bldP spid="1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4BF6B3A7-771A-4FDE-BBD0-776CCF02A392}"/>
              </a:ext>
            </a:extLst>
          </p:cNvPr>
          <p:cNvSpPr/>
          <p:nvPr/>
        </p:nvSpPr>
        <p:spPr>
          <a:xfrm>
            <a:off x="323528" y="260648"/>
            <a:ext cx="8424936" cy="129614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842" name="Title 1">
            <a:extLst>
              <a:ext uri="{FF2B5EF4-FFF2-40B4-BE49-F238E27FC236}">
                <a16:creationId xmlns:a16="http://schemas.microsoft.com/office/drawing/2014/main" id="{DAB65AE6-BF43-417A-ADE5-89DB933ECB1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Happiness Is…</a:t>
            </a:r>
          </a:p>
        </p:txBody>
      </p:sp>
      <p:pic>
        <p:nvPicPr>
          <p:cNvPr id="35843" name="Individual Work">
            <a:extLst>
              <a:ext uri="{FF2B5EF4-FFF2-40B4-BE49-F238E27FC236}">
                <a16:creationId xmlns:a16="http://schemas.microsoft.com/office/drawing/2014/main" id="{89AC4CD7-0964-4B00-A7AE-C0ECFFB35C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542925"/>
            <a:ext cx="863600" cy="865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44" name="Picture 12">
            <a:extLst>
              <a:ext uri="{FF2B5EF4-FFF2-40B4-BE49-F238E27FC236}">
                <a16:creationId xmlns:a16="http://schemas.microsoft.com/office/drawing/2014/main" id="{C9CAA65B-4547-435E-8A44-F2BECB9310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924" t="14403" b="15872"/>
          <a:stretch>
            <a:fillRect/>
          </a:stretch>
        </p:blipFill>
        <p:spPr bwMode="auto">
          <a:xfrm>
            <a:off x="395536" y="1484784"/>
            <a:ext cx="8333223" cy="50055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border" descr="A screen shot of a computer&#10;&#10;Description automatically generated">
            <a:extLst>
              <a:ext uri="{FF2B5EF4-FFF2-40B4-BE49-F238E27FC236}">
                <a16:creationId xmlns:a16="http://schemas.microsoft.com/office/drawing/2014/main" id="{BC3C4ED7-13F2-458A-A057-4FF3A88AB84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6873FCB4-A2F4-496C-A02B-6ACE747FFD7A}"/>
              </a:ext>
            </a:extLst>
          </p:cNvPr>
          <p:cNvGrpSpPr>
            <a:grpSpLocks/>
          </p:cNvGrpSpPr>
          <p:nvPr/>
        </p:nvGrpSpPr>
        <p:grpSpPr bwMode="auto">
          <a:xfrm>
            <a:off x="4139952" y="2348904"/>
            <a:ext cx="3816350" cy="2808288"/>
            <a:chOff x="4211638" y="1844675"/>
            <a:chExt cx="3816350" cy="2808288"/>
          </a:xfrm>
        </p:grpSpPr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3EB24B3B-691A-4C7D-9CA1-7DD14BDD49F2}"/>
                </a:ext>
              </a:extLst>
            </p:cNvPr>
            <p:cNvSpPr/>
            <p:nvPr/>
          </p:nvSpPr>
          <p:spPr>
            <a:xfrm>
              <a:off x="4211638" y="1844675"/>
              <a:ext cx="3816350" cy="2808288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F0811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35847" name="TextBox 5">
              <a:extLst>
                <a:ext uri="{FF2B5EF4-FFF2-40B4-BE49-F238E27FC236}">
                  <a16:creationId xmlns:a16="http://schemas.microsoft.com/office/drawing/2014/main" id="{8A899161-58C5-449E-AFE6-69421E0B5C9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427538" y="2060575"/>
              <a:ext cx="3384550" cy="9239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  <a:ea typeface="Roboto" panose="02000000000000000000" pitchFamily="2" charset="0"/>
                </a:rPr>
                <a:t>What does happiness mean to you? Different things make different people happy.</a:t>
              </a:r>
            </a:p>
          </p:txBody>
        </p:sp>
        <p:sp>
          <p:nvSpPr>
            <p:cNvPr id="35848" name="TextBox 6">
              <a:extLst>
                <a:ext uri="{FF2B5EF4-FFF2-40B4-BE49-F238E27FC236}">
                  <a16:creationId xmlns:a16="http://schemas.microsoft.com/office/drawing/2014/main" id="{9F109DE5-65DC-47CF-9D7A-570C72DE3AB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427538" y="3208338"/>
              <a:ext cx="3384550" cy="1200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  <a:ea typeface="Roboto" panose="02000000000000000000" pitchFamily="2" charset="0"/>
                </a:rPr>
                <a:t>Whatever it is that makes you happy, it is good for your mental health to spend time thinking about it and doing it!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Custom 2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00A7E7"/>
      </a:accent1>
      <a:accent2>
        <a:srgbClr val="F0821A"/>
      </a:accent2>
      <a:accent3>
        <a:srgbClr val="8C368C"/>
      </a:accent3>
      <a:accent4>
        <a:srgbClr val="009640"/>
      </a:accent4>
      <a:accent5>
        <a:srgbClr val="31B7BC"/>
      </a:accent5>
      <a:accent6>
        <a:srgbClr val="F9B000"/>
      </a:accent6>
      <a:hlink>
        <a:srgbClr val="00B0F0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Lesson Presentation Template V4" id="{91906BCC-D3E6-4E1E-9D3B-0D795D1CF8BA}" vid="{73F68995-5F23-4703-B337-9914CB83CA0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Lesson Presentation Template</Template>
  <TotalTime>100</TotalTime>
  <Words>604</Words>
  <Application>Microsoft Office PowerPoint</Application>
  <PresentationFormat>On-screen Show (4:3)</PresentationFormat>
  <Paragraphs>70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Arial</vt:lpstr>
      <vt:lpstr>Twinkl</vt:lpstr>
      <vt:lpstr>Sassoon Infant Rg</vt:lpstr>
      <vt:lpstr>Roboto</vt:lpstr>
      <vt:lpstr>Tuffy-TTF</vt:lpstr>
      <vt:lpstr>Office Theme</vt:lpstr>
      <vt:lpstr>PowerPoint Presentation</vt:lpstr>
      <vt:lpstr>PowerPoint Presentation</vt:lpstr>
      <vt:lpstr>What Is Positive Thinking?</vt:lpstr>
      <vt:lpstr>A Positive Attitude</vt:lpstr>
      <vt:lpstr>A Positive Attitude</vt:lpstr>
      <vt:lpstr>A Positive Attitude</vt:lpstr>
      <vt:lpstr>The Science of Happiness</vt:lpstr>
      <vt:lpstr>The Science of Happiness</vt:lpstr>
      <vt:lpstr>How to be Happy</vt:lpstr>
      <vt:lpstr>How to Be Happy</vt:lpstr>
      <vt:lpstr>Happiness Is…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Marine Redon</dc:creator>
  <cp:lastModifiedBy>S Critchley</cp:lastModifiedBy>
  <cp:revision>14</cp:revision>
  <dcterms:created xsi:type="dcterms:W3CDTF">2020-08-07T12:37:24Z</dcterms:created>
  <dcterms:modified xsi:type="dcterms:W3CDTF">2021-01-19T13:19:48Z</dcterms:modified>
</cp:coreProperties>
</file>