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72" r:id="rId1"/>
  </p:sldMasterIdLst>
  <p:sldIdLst>
    <p:sldId id="260" r:id="rId2"/>
    <p:sldId id="261" r:id="rId3"/>
    <p:sldId id="262" r:id="rId4"/>
    <p:sldId id="384" r:id="rId5"/>
    <p:sldId id="376" r:id="rId6"/>
    <p:sldId id="375" r:id="rId7"/>
    <p:sldId id="377" r:id="rId8"/>
    <p:sldId id="385" r:id="rId9"/>
    <p:sldId id="386" r:id="rId10"/>
    <p:sldId id="387" r:id="rId11"/>
    <p:sldId id="353" r:id="rId12"/>
    <p:sldId id="390" r:id="rId13"/>
    <p:sldId id="388" r:id="rId14"/>
    <p:sldId id="389" r:id="rId15"/>
    <p:sldId id="383" r:id="rId16"/>
    <p:sldId id="264" r:id="rId17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Sassoon Infant Md" panose="02000603050000020003" pitchFamily="50" charset="0"/>
      <p:regular r:id="rId22"/>
    </p:embeddedFont>
    <p:embeddedFont>
      <p:font typeface="Sassoon Infant Rg" panose="02000503030000020003" pitchFamily="50" charset="0"/>
      <p:regular r:id="rId23"/>
      <p:bold r:id="rId24"/>
    </p:embeddedFont>
    <p:embeddedFont>
      <p:font typeface="Tuffy" panose="020B0603060100000000" pitchFamily="34" charset="0"/>
      <p:regular r:id="rId25"/>
      <p:bold r:id="rId26"/>
      <p:italic r:id="rId27"/>
      <p:boldItalic r:id="rId28"/>
    </p:embeddedFont>
    <p:embeddedFont>
      <p:font typeface="Twinkl" pitchFamily="2" charset="0"/>
      <p:regular r:id="rId29"/>
      <p:bold r:id="rId30"/>
    </p:embeddedFont>
    <p:embeddedFont>
      <p:font typeface="Twinkl SemiBold" pitchFamily="2" charset="0"/>
      <p:bold r:id="rId31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99">
          <p15:clr>
            <a:srgbClr val="A4A3A4"/>
          </p15:clr>
        </p15:guide>
        <p15:guide id="5" pos="5261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C79B"/>
    <a:srgbClr val="C6A5DB"/>
    <a:srgbClr val="67C18C"/>
    <a:srgbClr val="F39F71"/>
    <a:srgbClr val="F0864A"/>
    <a:srgbClr val="FECF7E"/>
    <a:srgbClr val="C0DEC0"/>
    <a:srgbClr val="FFA3A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86" autoAdjust="0"/>
    <p:restoredTop sz="94660"/>
  </p:normalViewPr>
  <p:slideViewPr>
    <p:cSldViewPr snapToGrid="0" showGuides="1">
      <p:cViewPr varScale="1">
        <p:scale>
          <a:sx n="113" d="100"/>
          <a:sy n="113" d="100"/>
        </p:scale>
        <p:origin x="102" y="138"/>
      </p:cViewPr>
      <p:guideLst>
        <p:guide orient="horz" pos="2160"/>
        <p:guide pos="2880"/>
        <p:guide pos="317"/>
        <p:guide pos="499"/>
        <p:guide pos="5261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font" Target="fonts/font9.fntdata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font" Target="fonts/font1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31" Type="http://schemas.openxmlformats.org/officeDocument/2006/relationships/font" Target="fonts/font1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font" Target="fonts/font10.fntdata"/><Relationship Id="rId30" Type="http://schemas.openxmlformats.org/officeDocument/2006/relationships/font" Target="fonts/font13.fntdata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7938AE8-98C9-463D-8CF6-67E6D1D0BFE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2308946E-1AFD-4D5C-B902-79E1332A374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333952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822D81D-A4F9-4ABA-B9F5-E07C7075F0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DB475392-F71D-44DB-85CF-1D88E90BA790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91286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134069D-DD29-40A7-9331-4AAC49F743E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B7591636-A275-4912-852A-F38A7F4F762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Whole Class">
            <a:extLst>
              <a:ext uri="{FF2B5EF4-FFF2-40B4-BE49-F238E27FC236}">
                <a16:creationId xmlns:a16="http://schemas.microsoft.com/office/drawing/2014/main" id="{8871443E-365D-4564-A9A4-5247C148A14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01555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6EE9101B-59D6-4A1A-B1E9-05337B8CCBF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55261803-2856-4124-8E41-AE783445CE47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ndividual Work">
            <a:extLst>
              <a:ext uri="{FF2B5EF4-FFF2-40B4-BE49-F238E27FC236}">
                <a16:creationId xmlns:a16="http://schemas.microsoft.com/office/drawing/2014/main" id="{77DBFD6F-0BD9-4458-ABBF-D845FC0CC30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77018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00A8D82-2A76-431F-B517-B0B8DE9EBFA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8E39E0D6-A932-4966-8F8E-B277155B44F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airs">
            <a:extLst>
              <a:ext uri="{FF2B5EF4-FFF2-40B4-BE49-F238E27FC236}">
                <a16:creationId xmlns:a16="http://schemas.microsoft.com/office/drawing/2014/main" id="{7B4D6A7E-959A-442B-9A78-D51FDE3191D4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23518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B3F0031A-0695-49F9-B67A-3076BAC7E7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71891550-C1DD-485C-BE7B-C2883845E203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Talking Partners">
            <a:extLst>
              <a:ext uri="{FF2B5EF4-FFF2-40B4-BE49-F238E27FC236}">
                <a16:creationId xmlns:a16="http://schemas.microsoft.com/office/drawing/2014/main" id="{11EA98D2-051B-4B30-A738-06BDE30EED8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879233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D9D8B18-A6F2-4D85-AE2D-2C23C72F17C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6D474827-54CC-498B-8DC8-F0E806AA7B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Group Work">
            <a:extLst>
              <a:ext uri="{FF2B5EF4-FFF2-40B4-BE49-F238E27FC236}">
                <a16:creationId xmlns:a16="http://schemas.microsoft.com/office/drawing/2014/main" id="{A7EC440F-8B33-4BB2-9407-D17C975B616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361391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CAC11E5-9C5E-4117-9341-D8F2D55CE38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4">
            <a:extLst>
              <a:ext uri="{FF2B5EF4-FFF2-40B4-BE49-F238E27FC236}">
                <a16:creationId xmlns:a16="http://schemas.microsoft.com/office/drawing/2014/main" id="{2FC982CD-8488-4DDB-9A3B-205127F52C3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12">
            <a:extLst>
              <a:ext uri="{FF2B5EF4-FFF2-40B4-BE49-F238E27FC236}">
                <a16:creationId xmlns:a16="http://schemas.microsoft.com/office/drawing/2014/main" id="{0FB7410B-DCC5-4FCB-85D2-4588D87B28B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320900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C6E1CCFA-AA89-4A54-9147-A564CA49A63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31A9128B-45EA-42A1-89F1-B165154758A1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E2AF76C-7237-438A-8AF3-9126A0702587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2702713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A2139CC2-BA61-4539-B0C8-C76AFE7CFD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021850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024942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78790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8FEE052F-E014-4E0D-BCB7-912D977DB68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297262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D6CE3F24-CAB9-4A80-BBE2-87F54354E8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4" name="Picture 14">
            <a:extLst>
              <a:ext uri="{FF2B5EF4-FFF2-40B4-BE49-F238E27FC236}">
                <a16:creationId xmlns:a16="http://schemas.microsoft.com/office/drawing/2014/main" id="{356E7252-49E4-4BF8-BE11-AE057C575DC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5"/>
          <p:cNvSpPr>
            <a:spLocks noGrp="1"/>
          </p:cNvSpPr>
          <p:nvPr>
            <p:ph type="title"/>
          </p:nvPr>
        </p:nvSpPr>
        <p:spPr>
          <a:xfrm>
            <a:off x="457200" y="630238"/>
            <a:ext cx="8220075" cy="873125"/>
          </a:xfrm>
        </p:spPr>
        <p:txBody>
          <a:bodyPr>
            <a:normAutofit fontScale="90000"/>
          </a:bodyPr>
          <a:lstStyle/>
          <a:p>
            <a:r>
              <a:rPr lang="en-GB" altLang="en-US" dirty="0"/>
              <a:t>Starter Title</a:t>
            </a:r>
          </a:p>
        </p:txBody>
      </p:sp>
    </p:spTree>
    <p:extLst>
      <p:ext uri="{BB962C8B-B14F-4D97-AF65-F5344CB8AC3E}">
        <p14:creationId xmlns:p14="http://schemas.microsoft.com/office/powerpoint/2010/main" val="22223230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1E23517-149B-4858-A65D-3A556B7C140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F1612AAD-5499-4848-9372-F8DB9517D27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9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77" r:id="rId11"/>
    <p:sldLayoutId id="2147483778" r:id="rId12"/>
    <p:sldLayoutId id="2147483789" r:id="rId13"/>
    <p:sldLayoutId id="2147483790" r:id="rId1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16.jpeg"/><Relationship Id="rId7" Type="http://schemas.openxmlformats.org/officeDocument/2006/relationships/image" Target="../media/image20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pn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130EB87C-8914-4D49-9A6E-CC6EC51AE2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extBox 6">
            <a:extLst>
              <a:ext uri="{FF2B5EF4-FFF2-40B4-BE49-F238E27FC236}">
                <a16:creationId xmlns:a16="http://schemas.microsoft.com/office/drawing/2014/main" id="{AE3FE928-447F-4932-9CB1-AA38513048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rgbClr val="FFFFFF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E456C5-1E08-4225-859A-F8B048AAFC2B}"/>
              </a:ext>
            </a:extLst>
          </p:cNvPr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A2177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03BA8D01-C8A8-44A2-B51F-0DAFCB0120E4}"/>
              </a:ext>
            </a:extLst>
          </p:cNvPr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342" name="TextBox 10">
            <a:extLst>
              <a:ext uri="{FF2B5EF4-FFF2-40B4-BE49-F238E27FC236}">
                <a16:creationId xmlns:a16="http://schemas.microsoft.com/office/drawing/2014/main" id="{87DE73F8-2398-45C9-8DEF-391B2A6F0C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8600" y="6464300"/>
            <a:ext cx="61388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rgbClr val="FFFFFF"/>
                </a:solidFill>
                <a:latin typeface="Tuffy" panose="020B0603060100000000" pitchFamily="34" charset="0"/>
              </a:rPr>
              <a:t>Maths </a:t>
            </a:r>
            <a:r>
              <a:rPr lang="en-GB" altLang="en-US" sz="800">
                <a:solidFill>
                  <a:srgbClr val="FFFFFF"/>
                </a:solidFill>
                <a:latin typeface="Tuffy" panose="020B0603060100000000" pitchFamily="34" charset="0"/>
              </a:rPr>
              <a:t>| Year 4 | Multiplication and Division | Written Methods of Multiplication | Lesson 2 of 2: Short Multiplication with Three-Digit Numbers</a:t>
            </a:r>
          </a:p>
        </p:txBody>
      </p:sp>
      <p:sp>
        <p:nvSpPr>
          <p:cNvPr id="14343" name="Title 17">
            <a:extLst>
              <a:ext uri="{FF2B5EF4-FFF2-40B4-BE49-F238E27FC236}">
                <a16:creationId xmlns:a16="http://schemas.microsoft.com/office/drawing/2014/main" id="{2AB76B4C-9B66-4D5E-9EB3-CDCAC34EC1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1963" y="2359025"/>
            <a:ext cx="8221662" cy="655638"/>
          </a:xfrm>
        </p:spPr>
        <p:txBody>
          <a:bodyPr/>
          <a:lstStyle/>
          <a:p>
            <a:pPr eaLnBrk="1" hangingPunct="1"/>
            <a:r>
              <a:rPr lang="en-GB" altLang="en-US" sz="5400"/>
              <a:t>Maths</a:t>
            </a:r>
            <a:endParaRPr lang="en-GB" altLang="en-US" sz="5400" b="0"/>
          </a:p>
        </p:txBody>
      </p:sp>
      <p:sp>
        <p:nvSpPr>
          <p:cNvPr id="14344" name="Text Placeholder 16">
            <a:extLst>
              <a:ext uri="{FF2B5EF4-FFF2-40B4-BE49-F238E27FC236}">
                <a16:creationId xmlns:a16="http://schemas.microsoft.com/office/drawing/2014/main" id="{F6DD3FD1-3F60-42B2-B6F6-3E49B3A8334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/>
              <a:t>Multiplication and Division</a:t>
            </a:r>
          </a:p>
        </p:txBody>
      </p:sp>
      <p:pic>
        <p:nvPicPr>
          <p:cNvPr id="14345" name="Picture 2">
            <a:extLst>
              <a:ext uri="{FF2B5EF4-FFF2-40B4-BE49-F238E27FC236}">
                <a16:creationId xmlns:a16="http://schemas.microsoft.com/office/drawing/2014/main" id="{5C1567A5-BF30-46ED-95E4-6D1C38BD63C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26DDEDC-3F9D-43AB-9440-6D0450450545}"/>
              </a:ext>
            </a:extLst>
          </p:cNvPr>
          <p:cNvSpPr/>
          <p:nvPr/>
        </p:nvSpPr>
        <p:spPr>
          <a:xfrm>
            <a:off x="0" y="765175"/>
            <a:ext cx="9144000" cy="1920875"/>
          </a:xfrm>
          <a:prstGeom prst="rect">
            <a:avLst/>
          </a:prstGeom>
          <a:solidFill>
            <a:srgbClr val="FEFEFE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5363" name="Title 7">
            <a:extLst>
              <a:ext uri="{FF2B5EF4-FFF2-40B4-BE49-F238E27FC236}">
                <a16:creationId xmlns:a16="http://schemas.microsoft.com/office/drawing/2014/main" id="{F4F18F76-F08F-42AD-A6DA-1CF7BB69C3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898525"/>
            <a:ext cx="7886700" cy="1646238"/>
          </a:xfrm>
        </p:spPr>
        <p:txBody>
          <a:bodyPr lIns="0" tIns="0" rIns="0" bIns="0"/>
          <a:lstStyle/>
          <a:p>
            <a:pPr algn="ctr" eaLnBrk="1" hangingPunct="1"/>
            <a:r>
              <a:rPr lang="en-GB" altLang="en-US" sz="4800">
                <a:solidFill>
                  <a:schemeClr val="tx1"/>
                </a:solidFill>
                <a:latin typeface="Twinkl" pitchFamily="2" charset="0"/>
              </a:rPr>
              <a:t>Short Multiplication with Three-Digit Numbers</a:t>
            </a:r>
          </a:p>
        </p:txBody>
      </p:sp>
      <p:pic>
        <p:nvPicPr>
          <p:cNvPr id="15364" name="Twinkl Logo">
            <a:extLst>
              <a:ext uri="{FF2B5EF4-FFF2-40B4-BE49-F238E27FC236}">
                <a16:creationId xmlns:a16="http://schemas.microsoft.com/office/drawing/2014/main" id="{DA98EDF5-5C91-4FE7-BC8A-325A24622816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8313" y="5975350"/>
            <a:ext cx="587375" cy="37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0">
            <a:extLst>
              <a:ext uri="{FF2B5EF4-FFF2-40B4-BE49-F238E27FC236}">
                <a16:creationId xmlns:a16="http://schemas.microsoft.com/office/drawing/2014/main" id="{5D8972DE-3FCA-43F4-8BF1-2EF41844F4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9400" y="2997200"/>
            <a:ext cx="6045200" cy="266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F3B62C3-C326-4ECF-8B76-04BBBAE33444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5D802F3-923F-468F-9F2E-A43110682115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6388" name="Title 1">
            <a:extLst>
              <a:ext uri="{FF2B5EF4-FFF2-40B4-BE49-F238E27FC236}">
                <a16:creationId xmlns:a16="http://schemas.microsoft.com/office/drawing/2014/main" id="{5D1808B7-C5F3-44D6-BE39-355D874154C4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6389" name="Title 1">
            <a:extLst>
              <a:ext uri="{FF2B5EF4-FFF2-40B4-BE49-F238E27FC236}">
                <a16:creationId xmlns:a16="http://schemas.microsoft.com/office/drawing/2014/main" id="{F0611DB5-199E-4EB5-A783-A2C02E2B56E3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6390" name="Content Placeholder 15">
            <a:extLst>
              <a:ext uri="{FF2B5EF4-FFF2-40B4-BE49-F238E27FC236}">
                <a16:creationId xmlns:a16="http://schemas.microsoft.com/office/drawing/2014/main" id="{250D74F7-1378-45D7-87DE-684182CF06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use the short method of multiplication to multiply three-digit numbers by one-digit numbers.</a:t>
            </a:r>
          </a:p>
        </p:txBody>
      </p:sp>
      <p:sp>
        <p:nvSpPr>
          <p:cNvPr id="16391" name="Content Placeholder 15">
            <a:extLst>
              <a:ext uri="{FF2B5EF4-FFF2-40B4-BE49-F238E27FC236}">
                <a16:creationId xmlns:a16="http://schemas.microsoft.com/office/drawing/2014/main" id="{B6EDE8F8-493A-4EFA-A3BD-388D02F71E6A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set my calculation out correctly.</a:t>
            </a:r>
          </a:p>
          <a:p>
            <a:pPr eaLnBrk="1" hangingPunct="1"/>
            <a:r>
              <a:rPr lang="en-GB" altLang="en-US"/>
              <a:t>I can start at the right-hand side when calculating.</a:t>
            </a:r>
          </a:p>
          <a:p>
            <a:pPr eaLnBrk="1" hangingPunct="1"/>
            <a:r>
              <a:rPr lang="en-GB" altLang="en-US"/>
              <a:t>I can regroup tens, hundreds and thousands, recording this in the next column.</a:t>
            </a:r>
          </a:p>
          <a:p>
            <a:pPr eaLnBrk="1" hangingPunct="1"/>
            <a:r>
              <a:rPr lang="en-GB" altLang="en-US"/>
              <a:t>I can use a calculator to check my own work and fix my mistakes.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F603C8DF-279A-4231-8A55-9D8719D38B7D}"/>
              </a:ext>
            </a:extLst>
          </p:cNvPr>
          <p:cNvSpPr/>
          <p:nvPr/>
        </p:nvSpPr>
        <p:spPr>
          <a:xfrm>
            <a:off x="846138" y="1573213"/>
            <a:ext cx="7542212" cy="2190750"/>
          </a:xfrm>
          <a:prstGeom prst="rect">
            <a:avLst/>
          </a:prstGeom>
          <a:solidFill>
            <a:srgbClr val="C1E5D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Stand in a circle.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 will choose a multiplication table.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You must say the multiplication table out loud, moving round the circle.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When you hear the sound, you must start saying the table backwards.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If you hear the sound again, start counting forwards again!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00B2B82-3AFF-4F87-BEDE-1965F097BE6A}"/>
              </a:ext>
            </a:extLst>
          </p:cNvPr>
          <p:cNvSpPr/>
          <p:nvPr/>
        </p:nvSpPr>
        <p:spPr>
          <a:xfrm>
            <a:off x="2553018" y="696913"/>
            <a:ext cx="403796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Change Direction</a:t>
            </a:r>
          </a:p>
        </p:txBody>
      </p:sp>
      <p:pic>
        <p:nvPicPr>
          <p:cNvPr id="17412" name="Picture 12">
            <a:extLst>
              <a:ext uri="{FF2B5EF4-FFF2-40B4-BE49-F238E27FC236}">
                <a16:creationId xmlns:a16="http://schemas.microsoft.com/office/drawing/2014/main" id="{D195A1B2-D431-4FE2-AFD6-530A727559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8">
            <a:extLst>
              <a:ext uri="{FF2B5EF4-FFF2-40B4-BE49-F238E27FC236}">
                <a16:creationId xmlns:a16="http://schemas.microsoft.com/office/drawing/2014/main" id="{A0062824-1293-459E-9867-E2A62D3798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823054">
            <a:off x="2625725" y="2922588"/>
            <a:ext cx="3983038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5FE59924-6F1F-428F-A407-DA512F395BD9}"/>
              </a:ext>
            </a:extLst>
          </p:cNvPr>
          <p:cNvSpPr/>
          <p:nvPr/>
        </p:nvSpPr>
        <p:spPr>
          <a:xfrm>
            <a:off x="2195618" y="696913"/>
            <a:ext cx="4738477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Short Multiplication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17483703-5C61-45C7-AB89-4CA7ABD64674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1860550"/>
          <a:ext cx="2982912" cy="362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686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4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9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L="91479" marR="91479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9" marR="91479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4FE62519-92F3-4B62-A3A2-0B44C82F84B4}"/>
              </a:ext>
            </a:extLst>
          </p:cNvPr>
          <p:cNvCxnSpPr/>
          <p:nvPr/>
        </p:nvCxnSpPr>
        <p:spPr>
          <a:xfrm>
            <a:off x="1136650" y="3665538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00901566-615B-41F4-BB71-A4DED5B603CE}"/>
              </a:ext>
            </a:extLst>
          </p:cNvPr>
          <p:cNvCxnSpPr/>
          <p:nvPr/>
        </p:nvCxnSpPr>
        <p:spPr>
          <a:xfrm>
            <a:off x="1136650" y="4576763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5FD8A63D-02EC-4F0A-B276-4410B1A167FC}"/>
              </a:ext>
            </a:extLst>
          </p:cNvPr>
          <p:cNvSpPr/>
          <p:nvPr/>
        </p:nvSpPr>
        <p:spPr>
          <a:xfrm>
            <a:off x="4440238" y="1519238"/>
            <a:ext cx="3805237" cy="909637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First set your calculation out correctly with one number in each square. Use a ruler to draw your lines.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0B22116B-C48B-4FC6-AF32-12DC646C74E3}"/>
              </a:ext>
            </a:extLst>
          </p:cNvPr>
          <p:cNvSpPr/>
          <p:nvPr/>
        </p:nvSpPr>
        <p:spPr>
          <a:xfrm>
            <a:off x="4440238" y="2495550"/>
            <a:ext cx="3805237" cy="1177925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Calculate the ones digit.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9 × 7 = 63.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can only put ones in the ones column. Write the 3 here.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58E88361-2864-469E-AE8F-4517F0D13B6A}"/>
              </a:ext>
            </a:extLst>
          </p:cNvPr>
          <p:cNvSpPr/>
          <p:nvPr/>
        </p:nvSpPr>
        <p:spPr>
          <a:xfrm>
            <a:off x="4440238" y="3740150"/>
            <a:ext cx="3805237" cy="1387475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tens digit. Multiply 4 by 7. 4 tens × 7 = 28 tens = 280.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need to add on the 6 tens that we wrote under the line.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28 tens + 6 tens = 34 tens.</a:t>
            </a: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FFA510BB-0D22-4E2A-B60F-062B9FD1A128}"/>
              </a:ext>
            </a:extLst>
          </p:cNvPr>
          <p:cNvSpPr/>
          <p:nvPr/>
        </p:nvSpPr>
        <p:spPr>
          <a:xfrm>
            <a:off x="4440238" y="5230813"/>
            <a:ext cx="3805237" cy="862012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Write the 4 in the tens column, and the 3 in the hundreds column.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1FA2FBC-E48B-4D3F-8067-CBAFDAB0FF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3822700"/>
            <a:ext cx="42545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4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1D6CFC04-512B-4FAC-9EB0-621F287053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2175" y="3822700"/>
            <a:ext cx="3984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3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F9D754F-AA63-4419-8BF2-6A5A207528EA}"/>
              </a:ext>
            </a:extLst>
          </p:cNvPr>
          <p:cNvSpPr/>
          <p:nvPr/>
        </p:nvSpPr>
        <p:spPr>
          <a:xfrm>
            <a:off x="1438275" y="1490663"/>
            <a:ext cx="347663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18466" name="Rectangle 29">
            <a:extLst>
              <a:ext uri="{FF2B5EF4-FFF2-40B4-BE49-F238E27FC236}">
                <a16:creationId xmlns:a16="http://schemas.microsoft.com/office/drawing/2014/main" id="{1D652FA0-FEE3-48F6-B862-DF778E27F6C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70150" y="1473200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18467" name="Rectangle 30">
            <a:extLst>
              <a:ext uri="{FF2B5EF4-FFF2-40B4-BE49-F238E27FC236}">
                <a16:creationId xmlns:a16="http://schemas.microsoft.com/office/drawing/2014/main" id="{AD045A7E-5EDC-4DC6-B668-CB6C60DD8D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75038" y="1471613"/>
            <a:ext cx="3524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7E8455-CBAC-4720-ADC8-CF9CDFBB9949}"/>
              </a:ext>
            </a:extLst>
          </p:cNvPr>
          <p:cNvSpPr/>
          <p:nvPr/>
        </p:nvSpPr>
        <p:spPr>
          <a:xfrm>
            <a:off x="1409700" y="3829050"/>
            <a:ext cx="398463" cy="5857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3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6727E4A-E32B-4C14-AD76-448831D3BF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40088" y="3883025"/>
            <a:ext cx="35718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6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FC51E7C7-C6BB-4630-A7F9-2E5302D9BF86}"/>
              </a:ext>
            </a:extLst>
          </p:cNvPr>
          <p:cNvSpPr/>
          <p:nvPr/>
        </p:nvSpPr>
        <p:spPr>
          <a:xfrm>
            <a:off x="4440238" y="2495550"/>
            <a:ext cx="3805237" cy="1177925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We need to regroup the 60 ones into 6 tens. These go into the tens column. Write 6 under the line.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1.48148E-6 L -0.08993 0.11366 " pathEditMode="relative" rAng="0" ptsTypes="AA">
                                      <p:cBhvr>
                                        <p:cTn id="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497" y="56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2" grpId="0" animBg="1"/>
      <p:bldP spid="13" grpId="0" animBg="1"/>
      <p:bldP spid="14" grpId="0" animBg="1"/>
      <p:bldP spid="22" grpId="0"/>
      <p:bldP spid="23" grpId="0"/>
      <p:bldP spid="32" grpId="0"/>
      <p:bldP spid="19" grpId="0"/>
      <p:bldP spid="19" grpId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20980FB-C412-4C46-88F5-0032E72C65F1}"/>
              </a:ext>
            </a:extLst>
          </p:cNvPr>
          <p:cNvSpPr/>
          <p:nvPr/>
        </p:nvSpPr>
        <p:spPr>
          <a:xfrm>
            <a:off x="2569118" y="696913"/>
            <a:ext cx="3991478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Missing Numbers</a:t>
            </a:r>
            <a:endParaRPr lang="en-GB" sz="4000" b="1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F2137EE8-7D0E-4D27-A8CA-771CAA41ADBC}"/>
              </a:ext>
            </a:extLst>
          </p:cNvPr>
          <p:cNvGraphicFramePr>
            <a:graphicFrameLocks noGrp="1"/>
          </p:cNvGraphicFramePr>
          <p:nvPr/>
        </p:nvGraphicFramePr>
        <p:xfrm>
          <a:off x="1136650" y="2290763"/>
          <a:ext cx="2982912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43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43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6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79" marR="91479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chemeClr val="tx1"/>
                        </a:solidFill>
                      </a:endParaRPr>
                    </a:p>
                  </a:txBody>
                  <a:tcPr marL="91479" marR="91479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8A104BB5-77FD-4802-8790-B2AC28668DFA}"/>
              </a:ext>
            </a:extLst>
          </p:cNvPr>
          <p:cNvCxnSpPr/>
          <p:nvPr/>
        </p:nvCxnSpPr>
        <p:spPr>
          <a:xfrm>
            <a:off x="1136650" y="4097338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3C739E06-ABBA-47BD-8D8D-B7836367204B}"/>
              </a:ext>
            </a:extLst>
          </p:cNvPr>
          <p:cNvCxnSpPr/>
          <p:nvPr/>
        </p:nvCxnSpPr>
        <p:spPr>
          <a:xfrm>
            <a:off x="1136650" y="5006975"/>
            <a:ext cx="2982913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FA08A663-64F4-491D-825C-D9477738E41C}"/>
              </a:ext>
            </a:extLst>
          </p:cNvPr>
          <p:cNvSpPr/>
          <p:nvPr/>
        </p:nvSpPr>
        <p:spPr>
          <a:xfrm>
            <a:off x="792163" y="1417638"/>
            <a:ext cx="7596187" cy="682625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you work out the missing digits in these calculations?</a:t>
            </a:r>
          </a:p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Click on a paint splat to reveal the answers.</a:t>
            </a:r>
          </a:p>
        </p:txBody>
      </p:sp>
      <p:sp>
        <p:nvSpPr>
          <p:cNvPr id="19484" name="Rectangle 21">
            <a:extLst>
              <a:ext uri="{FF2B5EF4-FFF2-40B4-BE49-F238E27FC236}">
                <a16:creationId xmlns:a16="http://schemas.microsoft.com/office/drawing/2014/main" id="{DA1F2AD0-E228-47A3-875B-ECF95423B3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11413" y="425450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9485" name="Rectangle 22">
            <a:extLst>
              <a:ext uri="{FF2B5EF4-FFF2-40B4-BE49-F238E27FC236}">
                <a16:creationId xmlns:a16="http://schemas.microsoft.com/office/drawing/2014/main" id="{A6C19FFF-42F6-4217-81E2-7FAC1314AD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8675" y="4243388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4</a:t>
            </a:r>
          </a:p>
        </p:txBody>
      </p:sp>
      <p:sp>
        <p:nvSpPr>
          <p:cNvPr id="19486" name="Rectangle 31">
            <a:extLst>
              <a:ext uri="{FF2B5EF4-FFF2-40B4-BE49-F238E27FC236}">
                <a16:creationId xmlns:a16="http://schemas.microsoft.com/office/drawing/2014/main" id="{CB1BF657-A1E7-42C9-A65E-55C1A7A253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31925" y="4260850"/>
            <a:ext cx="35401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1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09163F0-763B-4DAC-A43D-6D9D50CCF3C4}"/>
              </a:ext>
            </a:extLst>
          </p:cNvPr>
          <p:cNvGraphicFramePr>
            <a:graphicFrameLocks noGrp="1"/>
          </p:cNvGraphicFramePr>
          <p:nvPr/>
        </p:nvGraphicFramePr>
        <p:xfrm>
          <a:off x="5000625" y="2273300"/>
          <a:ext cx="2981325" cy="362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937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937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906860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7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L="91430" marR="91430" marT="45704" marB="4570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6860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30" marR="91430" marT="45704" marB="4570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0F9BC38B-0109-4F90-8253-74D7253923FB}"/>
              </a:ext>
            </a:extLst>
          </p:cNvPr>
          <p:cNvCxnSpPr/>
          <p:nvPr/>
        </p:nvCxnSpPr>
        <p:spPr>
          <a:xfrm>
            <a:off x="5000625" y="4078288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057F38C-A248-4D43-9F76-66B3D794F6A9}"/>
              </a:ext>
            </a:extLst>
          </p:cNvPr>
          <p:cNvCxnSpPr/>
          <p:nvPr/>
        </p:nvCxnSpPr>
        <p:spPr>
          <a:xfrm>
            <a:off x="5000625" y="4989513"/>
            <a:ext cx="298132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511" name="Rectangle 18">
            <a:extLst>
              <a:ext uri="{FF2B5EF4-FFF2-40B4-BE49-F238E27FC236}">
                <a16:creationId xmlns:a16="http://schemas.microsoft.com/office/drawing/2014/main" id="{BEFE1DEC-0482-4277-B7E8-6EBFC14B03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64275" y="4237038"/>
            <a:ext cx="446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0</a:t>
            </a:r>
          </a:p>
        </p:txBody>
      </p:sp>
      <p:sp>
        <p:nvSpPr>
          <p:cNvPr id="19512" name="Rectangle 19">
            <a:extLst>
              <a:ext uri="{FF2B5EF4-FFF2-40B4-BE49-F238E27FC236}">
                <a16:creationId xmlns:a16="http://schemas.microsoft.com/office/drawing/2014/main" id="{CF806042-C82B-43C4-BD17-EE4FD551FF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37413" y="4224338"/>
            <a:ext cx="4143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9</a:t>
            </a:r>
          </a:p>
        </p:txBody>
      </p:sp>
      <p:sp>
        <p:nvSpPr>
          <p:cNvPr id="19513" name="Rectangle 25">
            <a:extLst>
              <a:ext uri="{FF2B5EF4-FFF2-40B4-BE49-F238E27FC236}">
                <a16:creationId xmlns:a16="http://schemas.microsoft.com/office/drawing/2014/main" id="{F932E87E-4B63-462B-94AF-6A9EFAFFA2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5738" y="4243388"/>
            <a:ext cx="412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chemeClr val="tx1"/>
                </a:solidFill>
              </a:rPr>
              <a:t>6</a:t>
            </a:r>
          </a:p>
        </p:txBody>
      </p:sp>
      <p:sp>
        <p:nvSpPr>
          <p:cNvPr id="19514" name="Rectangle 27">
            <a:extLst>
              <a:ext uri="{FF2B5EF4-FFF2-40B4-BE49-F238E27FC236}">
                <a16:creationId xmlns:a16="http://schemas.microsoft.com/office/drawing/2014/main" id="{9AECB17A-D0FD-4ED0-A000-A8D2823181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49513" y="5026025"/>
            <a:ext cx="34766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2</a:t>
            </a:r>
          </a:p>
        </p:txBody>
      </p:sp>
      <p:sp>
        <p:nvSpPr>
          <p:cNvPr id="19515" name="Rectangle 28">
            <a:extLst>
              <a:ext uri="{FF2B5EF4-FFF2-40B4-BE49-F238E27FC236}">
                <a16:creationId xmlns:a16="http://schemas.microsoft.com/office/drawing/2014/main" id="{11411E3C-523C-40C2-B101-0034BB29F9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2375" y="5019675"/>
            <a:ext cx="365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chemeClr val="tx1"/>
                </a:solidFill>
              </a:rPr>
              <a:t>4</a:t>
            </a:r>
          </a:p>
        </p:txBody>
      </p:sp>
      <p:pic>
        <p:nvPicPr>
          <p:cNvPr id="4" name="Splat 1">
            <a:extLst>
              <a:ext uri="{FF2B5EF4-FFF2-40B4-BE49-F238E27FC236}">
                <a16:creationId xmlns:a16="http://schemas.microsoft.com/office/drawing/2014/main" id="{0A819BDC-DE9B-4CFD-B356-0EBAD28F6CD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7619" y="4087314"/>
            <a:ext cx="1159378" cy="901738"/>
          </a:xfrm>
          <a:prstGeom prst="rect">
            <a:avLst/>
          </a:prstGeom>
        </p:spPr>
      </p:pic>
      <p:pic>
        <p:nvPicPr>
          <p:cNvPr id="33" name="Splat 3">
            <a:extLst>
              <a:ext uri="{FF2B5EF4-FFF2-40B4-BE49-F238E27FC236}">
                <a16:creationId xmlns:a16="http://schemas.microsoft.com/office/drawing/2014/main" id="{03144E99-9E0E-4324-9E90-9DC957461A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7886" y="4066357"/>
            <a:ext cx="1159378" cy="901738"/>
          </a:xfrm>
          <a:prstGeom prst="rect">
            <a:avLst/>
          </a:prstGeom>
        </p:spPr>
      </p:pic>
      <p:pic>
        <p:nvPicPr>
          <p:cNvPr id="34" name="Splat 2">
            <a:extLst>
              <a:ext uri="{FF2B5EF4-FFF2-40B4-BE49-F238E27FC236}">
                <a16:creationId xmlns:a16="http://schemas.microsoft.com/office/drawing/2014/main" id="{347C8E3B-4C12-40AF-9FB4-48F3C86A2D0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119" y="2258665"/>
            <a:ext cx="1159378" cy="901738"/>
          </a:xfrm>
          <a:prstGeom prst="rect">
            <a:avLst/>
          </a:prstGeom>
        </p:spPr>
      </p:pic>
      <p:pic>
        <p:nvPicPr>
          <p:cNvPr id="19519" name="Pairs">
            <a:extLst>
              <a:ext uri="{FF2B5EF4-FFF2-40B4-BE49-F238E27FC236}">
                <a16:creationId xmlns:a16="http://schemas.microsoft.com/office/drawing/2014/main" id="{8EEF0B4D-A1D9-4093-93D3-C1A441D3C03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 nodeType="clickPar">
                      <p:stCondLst>
                        <p:cond delay="0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693C0D58-D6C4-4D01-8D10-9EA82639BA7C}"/>
              </a:ext>
            </a:extLst>
          </p:cNvPr>
          <p:cNvSpPr/>
          <p:nvPr/>
        </p:nvSpPr>
        <p:spPr>
          <a:xfrm>
            <a:off x="1246750" y="696913"/>
            <a:ext cx="6285375" cy="11079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Multiply Three-Digit Numbers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by One-Digit Numbers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E282B66F-0E51-4DE7-A9A3-41A2FCCDEC26}"/>
              </a:ext>
            </a:extLst>
          </p:cNvPr>
          <p:cNvSpPr/>
          <p:nvPr/>
        </p:nvSpPr>
        <p:spPr>
          <a:xfrm>
            <a:off x="792163" y="2035175"/>
            <a:ext cx="3648075" cy="1287463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First set your calculation out correctly, with one number in each square. Use a ruler to draw your lines.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5F1B2D16-E7CC-437B-B6E3-26210A932CC0}"/>
              </a:ext>
            </a:extLst>
          </p:cNvPr>
          <p:cNvSpPr/>
          <p:nvPr/>
        </p:nvSpPr>
        <p:spPr>
          <a:xfrm>
            <a:off x="792163" y="3400425"/>
            <a:ext cx="3648075" cy="844550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Multiply the ones.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55FD6850-5017-404A-A855-2D953E1A0C7D}"/>
              </a:ext>
            </a:extLst>
          </p:cNvPr>
          <p:cNvSpPr/>
          <p:nvPr/>
        </p:nvSpPr>
        <p:spPr>
          <a:xfrm>
            <a:off x="792163" y="4324350"/>
            <a:ext cx="3648075" cy="844550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Now calculate the tens.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552710A5-B5BF-43F6-BB59-92EAB7E80696}"/>
              </a:ext>
            </a:extLst>
          </p:cNvPr>
          <p:cNvSpPr/>
          <p:nvPr/>
        </p:nvSpPr>
        <p:spPr>
          <a:xfrm>
            <a:off x="792163" y="5248275"/>
            <a:ext cx="3648075" cy="84455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Now calculate the hundreds.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3B422E7E-112A-40BC-81B6-548F83C5734D}"/>
              </a:ext>
            </a:extLst>
          </p:cNvPr>
          <p:cNvGraphicFramePr>
            <a:graphicFrameLocks noGrp="1"/>
          </p:cNvGraphicFramePr>
          <p:nvPr/>
        </p:nvGraphicFramePr>
        <p:xfrm>
          <a:off x="4786313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</a:rPr>
                        <a:t>2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3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1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2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50D2A9B5-F4F7-4D35-B7B7-555CFA2DCA3C}"/>
              </a:ext>
            </a:extLst>
          </p:cNvPr>
          <p:cNvCxnSpPr>
            <a:endCxn id="9" idx="3"/>
          </p:cNvCxnSpPr>
          <p:nvPr/>
        </p:nvCxnSpPr>
        <p:spPr>
          <a:xfrm>
            <a:off x="4786313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41927D45-1DBE-4515-A633-837C1F124A8B}"/>
              </a:ext>
            </a:extLst>
          </p:cNvPr>
          <p:cNvCxnSpPr/>
          <p:nvPr/>
        </p:nvCxnSpPr>
        <p:spPr>
          <a:xfrm>
            <a:off x="4786313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AA189CE5-69E5-4C92-8CBC-9CF533C513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07188" y="4246563"/>
            <a:ext cx="412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E20CE57E-92AD-4CFB-8CFD-7FD386DE4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6975" y="4235450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2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9B1187E-7875-4A79-B535-3B897B8BE22A}"/>
              </a:ext>
            </a:extLst>
          </p:cNvPr>
          <p:cNvSpPr/>
          <p:nvPr/>
        </p:nvSpPr>
        <p:spPr>
          <a:xfrm>
            <a:off x="5921375" y="1912938"/>
            <a:ext cx="346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0519" name="Rectangle 14">
            <a:extLst>
              <a:ext uri="{FF2B5EF4-FFF2-40B4-BE49-F238E27FC236}">
                <a16:creationId xmlns:a16="http://schemas.microsoft.com/office/drawing/2014/main" id="{34E742A5-599F-4449-B285-B6BC3888D7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7350" y="1895475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0520" name="Rectangle 15">
            <a:extLst>
              <a:ext uri="{FF2B5EF4-FFF2-40B4-BE49-F238E27FC236}">
                <a16:creationId xmlns:a16="http://schemas.microsoft.com/office/drawing/2014/main" id="{1D488D50-C173-4C30-B2A7-D198F7586B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75" y="1895475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CDA3A175-4192-4C5C-81A6-EE3C67D1C390}"/>
              </a:ext>
            </a:extLst>
          </p:cNvPr>
          <p:cNvSpPr/>
          <p:nvPr/>
        </p:nvSpPr>
        <p:spPr>
          <a:xfrm>
            <a:off x="5819775" y="4252913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4</a:t>
            </a:r>
          </a:p>
        </p:txBody>
      </p:sp>
      <p:pic>
        <p:nvPicPr>
          <p:cNvPr id="20522" name="Whole Class">
            <a:extLst>
              <a:ext uri="{FF2B5EF4-FFF2-40B4-BE49-F238E27FC236}">
                <a16:creationId xmlns:a16="http://schemas.microsoft.com/office/drawing/2014/main" id="{E21CBCFC-7222-4118-A0DD-4FC3A98C5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5" grpId="0" animBg="1"/>
      <p:bldP spid="26" grpId="0" animBg="1"/>
      <p:bldP spid="12" grpId="0"/>
      <p:bldP spid="13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839B8346-CEA7-41F0-B89E-F4C521CEB96C}"/>
              </a:ext>
            </a:extLst>
          </p:cNvPr>
          <p:cNvSpPr/>
          <p:nvPr/>
        </p:nvSpPr>
        <p:spPr>
          <a:xfrm>
            <a:off x="1246750" y="696913"/>
            <a:ext cx="6285375" cy="110799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Multiply Three-Digit Numbers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600" b="1" dirty="0"/>
              <a:t>by One-Digit Numbers</a:t>
            </a:r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89BEECE8-7704-4FD7-B47A-A8F1316FFA9D}"/>
              </a:ext>
            </a:extLst>
          </p:cNvPr>
          <p:cNvSpPr/>
          <p:nvPr/>
        </p:nvSpPr>
        <p:spPr>
          <a:xfrm>
            <a:off x="792163" y="2035175"/>
            <a:ext cx="3648075" cy="1287463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First set your calculation out correctly, with one number in each square. Use a ruler to draw your lines.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6D5AAB1-9029-4EE8-8FAD-BCCA47AE742E}"/>
              </a:ext>
            </a:extLst>
          </p:cNvPr>
          <p:cNvSpPr/>
          <p:nvPr/>
        </p:nvSpPr>
        <p:spPr>
          <a:xfrm>
            <a:off x="792163" y="3400425"/>
            <a:ext cx="3648075" cy="844550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Multiply the ones.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13CF86E-EEB5-4F0B-AA57-A77AC9E1D8E2}"/>
              </a:ext>
            </a:extLst>
          </p:cNvPr>
          <p:cNvSpPr/>
          <p:nvPr/>
        </p:nvSpPr>
        <p:spPr>
          <a:xfrm>
            <a:off x="792163" y="4324350"/>
            <a:ext cx="3648075" cy="844550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Now calculate the tens.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F24A7563-4E60-4A57-AE9C-3EFEB60C48BC}"/>
              </a:ext>
            </a:extLst>
          </p:cNvPr>
          <p:cNvSpPr/>
          <p:nvPr/>
        </p:nvSpPr>
        <p:spPr>
          <a:xfrm>
            <a:off x="792163" y="5248275"/>
            <a:ext cx="3648075" cy="84455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Now calculate the hundreds.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402CE783-B1C1-40CC-A76D-ED0674EDEB36}"/>
              </a:ext>
            </a:extLst>
          </p:cNvPr>
          <p:cNvGraphicFramePr>
            <a:graphicFrameLocks noGrp="1"/>
          </p:cNvGraphicFramePr>
          <p:nvPr/>
        </p:nvGraphicFramePr>
        <p:xfrm>
          <a:off x="4786313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</a:rPr>
                        <a:t>2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0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1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4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E037FCC-7D05-4AFD-9610-42C4CEE1F2E8}"/>
              </a:ext>
            </a:extLst>
          </p:cNvPr>
          <p:cNvCxnSpPr>
            <a:endCxn id="9" idx="3"/>
          </p:cNvCxnSpPr>
          <p:nvPr/>
        </p:nvCxnSpPr>
        <p:spPr>
          <a:xfrm>
            <a:off x="4786313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A91E0566-7B7B-431D-8CEE-E624F3856D2F}"/>
              </a:ext>
            </a:extLst>
          </p:cNvPr>
          <p:cNvCxnSpPr/>
          <p:nvPr/>
        </p:nvCxnSpPr>
        <p:spPr>
          <a:xfrm>
            <a:off x="4786313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FCC7D082-2443-4C10-B9BD-D857B4926B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89725" y="4246563"/>
            <a:ext cx="4460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0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0C6E76E-C24B-46BA-AF23-C76901A061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3" y="42354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4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F03391D8-B082-4E80-83BB-0C8E28CF7FA5}"/>
              </a:ext>
            </a:extLst>
          </p:cNvPr>
          <p:cNvSpPr/>
          <p:nvPr/>
        </p:nvSpPr>
        <p:spPr>
          <a:xfrm>
            <a:off x="5921375" y="1912938"/>
            <a:ext cx="346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1543" name="Rectangle 14">
            <a:extLst>
              <a:ext uri="{FF2B5EF4-FFF2-40B4-BE49-F238E27FC236}">
                <a16:creationId xmlns:a16="http://schemas.microsoft.com/office/drawing/2014/main" id="{0DEF9DAA-2445-4699-B1BE-BEFE57D7D6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7350" y="1895475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1544" name="Rectangle 15">
            <a:extLst>
              <a:ext uri="{FF2B5EF4-FFF2-40B4-BE49-F238E27FC236}">
                <a16:creationId xmlns:a16="http://schemas.microsoft.com/office/drawing/2014/main" id="{3FB59322-2DFE-4411-A49D-949EDFECE4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75" y="1895475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D2020589-1367-47A4-AD56-24D8F3550E81}"/>
              </a:ext>
            </a:extLst>
          </p:cNvPr>
          <p:cNvSpPr/>
          <p:nvPr/>
        </p:nvSpPr>
        <p:spPr>
          <a:xfrm>
            <a:off x="5819775" y="4252913"/>
            <a:ext cx="425450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8</a:t>
            </a:r>
          </a:p>
        </p:txBody>
      </p:sp>
      <p:pic>
        <p:nvPicPr>
          <p:cNvPr id="21546" name="Whole Class">
            <a:extLst>
              <a:ext uri="{FF2B5EF4-FFF2-40B4-BE49-F238E27FC236}">
                <a16:creationId xmlns:a16="http://schemas.microsoft.com/office/drawing/2014/main" id="{1CBE13FE-0B29-4069-A84F-6F15AF648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5" grpId="0" animBg="1"/>
      <p:bldP spid="26" grpId="0" animBg="1"/>
      <p:bldP spid="12" grpId="0"/>
      <p:bldP spid="13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C88C8723-A882-462C-924E-F5209AA8793A}"/>
              </a:ext>
            </a:extLst>
          </p:cNvPr>
          <p:cNvSpPr/>
          <p:nvPr/>
        </p:nvSpPr>
        <p:spPr>
          <a:xfrm>
            <a:off x="792163" y="2035175"/>
            <a:ext cx="3713162" cy="922338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First set your calculation out correctly, with one number in each square. Use a ruler to draw your lines.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8EDBBC98-CEA3-45D6-B52D-34C5D72A3E20}"/>
              </a:ext>
            </a:extLst>
          </p:cNvPr>
          <p:cNvSpPr/>
          <p:nvPr/>
        </p:nvSpPr>
        <p:spPr>
          <a:xfrm>
            <a:off x="792163" y="3030538"/>
            <a:ext cx="3713162" cy="584200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Multiply the ones.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CFC64DC-8740-45CF-B6B7-91212C833BBA}"/>
              </a:ext>
            </a:extLst>
          </p:cNvPr>
          <p:cNvSpPr/>
          <p:nvPr/>
        </p:nvSpPr>
        <p:spPr>
          <a:xfrm>
            <a:off x="792163" y="3679825"/>
            <a:ext cx="3713162" cy="582613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tens.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D7F19C5D-36C9-4597-BE60-4B412FB84952}"/>
              </a:ext>
            </a:extLst>
          </p:cNvPr>
          <p:cNvSpPr/>
          <p:nvPr/>
        </p:nvSpPr>
        <p:spPr>
          <a:xfrm>
            <a:off x="792163" y="4337050"/>
            <a:ext cx="3713162" cy="58420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hundreds.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CC067E3D-7A11-4BCD-9646-B80D2B872952}"/>
              </a:ext>
            </a:extLst>
          </p:cNvPr>
          <p:cNvGraphicFramePr>
            <a:graphicFrameLocks noGrp="1"/>
          </p:cNvGraphicFramePr>
          <p:nvPr/>
        </p:nvGraphicFramePr>
        <p:xfrm>
          <a:off x="4786313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</a:rPr>
                        <a:t>4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6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8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7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F07B8211-E4D4-424B-9E8A-2E0FA1FC7016}"/>
              </a:ext>
            </a:extLst>
          </p:cNvPr>
          <p:cNvCxnSpPr>
            <a:endCxn id="9" idx="3"/>
          </p:cNvCxnSpPr>
          <p:nvPr/>
        </p:nvCxnSpPr>
        <p:spPr>
          <a:xfrm>
            <a:off x="4786313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5B1FB514-AF28-4B8A-ABC9-6C7DD26ABA2B}"/>
              </a:ext>
            </a:extLst>
          </p:cNvPr>
          <p:cNvCxnSpPr/>
          <p:nvPr/>
        </p:nvCxnSpPr>
        <p:spPr>
          <a:xfrm>
            <a:off x="4786313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06088624-8028-4BE9-8933-A48ED8167B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8300" y="4246563"/>
            <a:ext cx="3905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7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6636949-F533-401C-8A40-759525D1FC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2213" y="4235450"/>
            <a:ext cx="4127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6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69B6E74-27FA-4A83-8930-66EAC7C75650}"/>
              </a:ext>
            </a:extLst>
          </p:cNvPr>
          <p:cNvSpPr/>
          <p:nvPr/>
        </p:nvSpPr>
        <p:spPr>
          <a:xfrm>
            <a:off x="5921375" y="1912938"/>
            <a:ext cx="346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2566" name="Rectangle 14">
            <a:extLst>
              <a:ext uri="{FF2B5EF4-FFF2-40B4-BE49-F238E27FC236}">
                <a16:creationId xmlns:a16="http://schemas.microsoft.com/office/drawing/2014/main" id="{6B480E87-6D06-4723-949D-2B8871E7AA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7350" y="1895475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2567" name="Rectangle 15">
            <a:extLst>
              <a:ext uri="{FF2B5EF4-FFF2-40B4-BE49-F238E27FC236}">
                <a16:creationId xmlns:a16="http://schemas.microsoft.com/office/drawing/2014/main" id="{C41D4999-C7A9-4090-9DBA-F30EED2272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75" y="1895475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E1D49B56-A7D0-4B74-B100-D89CB43CC7E2}"/>
              </a:ext>
            </a:extLst>
          </p:cNvPr>
          <p:cNvSpPr/>
          <p:nvPr/>
        </p:nvSpPr>
        <p:spPr>
          <a:xfrm>
            <a:off x="5830888" y="4252913"/>
            <a:ext cx="4032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2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27405ADB-F49B-4575-8F77-A8C206B20BEC}"/>
              </a:ext>
            </a:extLst>
          </p:cNvPr>
          <p:cNvSpPr/>
          <p:nvPr/>
        </p:nvSpPr>
        <p:spPr>
          <a:xfrm>
            <a:off x="792163" y="4994275"/>
            <a:ext cx="3713162" cy="109855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Each time, remember to add on the digits you wrote underneath the line when you regrouped.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6D3EDA3-37C4-4F62-A94F-2499B89E2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91313" y="4979988"/>
            <a:ext cx="3508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5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CA1AA6B-EE21-48C0-8CCD-2A06BDA7D12A}"/>
              </a:ext>
            </a:extLst>
          </p:cNvPr>
          <p:cNvSpPr/>
          <p:nvPr/>
        </p:nvSpPr>
        <p:spPr>
          <a:xfrm>
            <a:off x="4981575" y="4254500"/>
            <a:ext cx="4032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3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93689306-DE79-4593-9A6C-D38E167E69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76925" y="4992688"/>
            <a:ext cx="3635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87C79B"/>
                </a:solidFill>
              </a:rPr>
              <a:t>4</a:t>
            </a:r>
          </a:p>
        </p:txBody>
      </p:sp>
      <p:pic>
        <p:nvPicPr>
          <p:cNvPr id="22573" name="Whole Class">
            <a:extLst>
              <a:ext uri="{FF2B5EF4-FFF2-40B4-BE49-F238E27FC236}">
                <a16:creationId xmlns:a16="http://schemas.microsoft.com/office/drawing/2014/main" id="{4A67CEB3-02A5-45C7-9EFE-D6AF5268E2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Rectangle 22">
            <a:extLst>
              <a:ext uri="{FF2B5EF4-FFF2-40B4-BE49-F238E27FC236}">
                <a16:creationId xmlns:a16="http://schemas.microsoft.com/office/drawing/2014/main" id="{B66F0583-2B7E-493D-B70E-27E317852615}"/>
              </a:ext>
            </a:extLst>
          </p:cNvPr>
          <p:cNvSpPr/>
          <p:nvPr/>
        </p:nvSpPr>
        <p:spPr>
          <a:xfrm>
            <a:off x="982717" y="801688"/>
            <a:ext cx="6554679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Regrouping into the Thousands</a:t>
            </a:r>
            <a:endParaRPr lang="en-GB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5" grpId="0" animBg="1"/>
      <p:bldP spid="26" grpId="0" animBg="1"/>
      <p:bldP spid="12" grpId="0"/>
      <p:bldP spid="13" grpId="0"/>
      <p:bldP spid="17" grpId="0"/>
      <p:bldP spid="18" grpId="0" animBg="1"/>
      <p:bldP spid="19" grpId="0"/>
      <p:bldP spid="20" grpId="0"/>
      <p:bldP spid="2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BEB159D-954F-41DC-A314-A5B6B08F8406}"/>
              </a:ext>
            </a:extLst>
          </p:cNvPr>
          <p:cNvSpPr/>
          <p:nvPr/>
        </p:nvSpPr>
        <p:spPr>
          <a:xfrm>
            <a:off x="982717" y="801688"/>
            <a:ext cx="6554679" cy="55399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3600" b="1" dirty="0"/>
              <a:t>Regrouping into the Thousands</a:t>
            </a:r>
            <a:endParaRPr lang="en-GB" sz="3600" b="1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BF597CD3-A9C4-49FC-8859-84B99DD09BF6}"/>
              </a:ext>
            </a:extLst>
          </p:cNvPr>
          <p:cNvSpPr/>
          <p:nvPr/>
        </p:nvSpPr>
        <p:spPr>
          <a:xfrm>
            <a:off x="792163" y="2035175"/>
            <a:ext cx="3713162" cy="922338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First set your calculation out correctly, with one number in each square. Use a ruler to draw your lines.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71751DA7-BCB4-477F-B00F-729C5609C59F}"/>
              </a:ext>
            </a:extLst>
          </p:cNvPr>
          <p:cNvSpPr/>
          <p:nvPr/>
        </p:nvSpPr>
        <p:spPr>
          <a:xfrm>
            <a:off x="792163" y="3030538"/>
            <a:ext cx="3713162" cy="584200"/>
          </a:xfrm>
          <a:prstGeom prst="roundRect">
            <a:avLst>
              <a:gd name="adj" fmla="val 8025"/>
            </a:avLst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Multiply the ones.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5547A59-E83D-418D-90A1-172565166EA5}"/>
              </a:ext>
            </a:extLst>
          </p:cNvPr>
          <p:cNvSpPr/>
          <p:nvPr/>
        </p:nvSpPr>
        <p:spPr>
          <a:xfrm>
            <a:off x="792163" y="3679825"/>
            <a:ext cx="3713162" cy="582613"/>
          </a:xfrm>
          <a:prstGeom prst="roundRect">
            <a:avLst>
              <a:gd name="adj" fmla="val 8025"/>
            </a:avLst>
          </a:prstGeom>
          <a:solidFill>
            <a:srgbClr val="87C7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tens.</a:t>
            </a:r>
          </a:p>
        </p:txBody>
      </p:sp>
      <p:sp>
        <p:nvSpPr>
          <p:cNvPr id="26" name="Rounded Rectangle 25">
            <a:extLst>
              <a:ext uri="{FF2B5EF4-FFF2-40B4-BE49-F238E27FC236}">
                <a16:creationId xmlns:a16="http://schemas.microsoft.com/office/drawing/2014/main" id="{ED1BE372-E2E6-44A5-8CE3-51B27E91A34F}"/>
              </a:ext>
            </a:extLst>
          </p:cNvPr>
          <p:cNvSpPr/>
          <p:nvPr/>
        </p:nvSpPr>
        <p:spPr>
          <a:xfrm>
            <a:off x="792163" y="4337050"/>
            <a:ext cx="3713162" cy="58420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Now calculate the hundreds.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C458D6E-A822-4DD3-964C-DCF5B760ED89}"/>
              </a:ext>
            </a:extLst>
          </p:cNvPr>
          <p:cNvGraphicFramePr>
            <a:graphicFrameLocks noGrp="1"/>
          </p:cNvGraphicFramePr>
          <p:nvPr/>
        </p:nvGraphicFramePr>
        <p:xfrm>
          <a:off x="4786313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accent1">
                              <a:lumMod val="60000"/>
                              <a:lumOff val="40000"/>
                            </a:schemeClr>
                          </a:solidFill>
                        </a:rPr>
                        <a:t>5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67C18C"/>
                          </a:solidFill>
                        </a:rPr>
                        <a:t>9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rgbClr val="F0864A"/>
                          </a:solidFill>
                        </a:rPr>
                        <a:t>3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6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0C5A3436-61DF-436F-BADE-567B4A1312B1}"/>
              </a:ext>
            </a:extLst>
          </p:cNvPr>
          <p:cNvCxnSpPr>
            <a:endCxn id="9" idx="3"/>
          </p:cNvCxnSpPr>
          <p:nvPr/>
        </p:nvCxnSpPr>
        <p:spPr>
          <a:xfrm>
            <a:off x="4786313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7479E24-BCF5-4CAA-A38C-C97A7646B615}"/>
              </a:ext>
            </a:extLst>
          </p:cNvPr>
          <p:cNvCxnSpPr/>
          <p:nvPr/>
        </p:nvCxnSpPr>
        <p:spPr>
          <a:xfrm>
            <a:off x="4786313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C79CE45D-0906-49F0-821C-704F687D03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4246563"/>
            <a:ext cx="403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67C18C"/>
                </a:solidFill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BA3A8F7-08BE-435C-86B1-DD0B64407D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35863" y="4235450"/>
            <a:ext cx="425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>
                <a:solidFill>
                  <a:srgbClr val="F0864A"/>
                </a:solidFill>
              </a:rPr>
              <a:t>8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24803F9-977E-4B6D-B7EA-22994183FF81}"/>
              </a:ext>
            </a:extLst>
          </p:cNvPr>
          <p:cNvSpPr/>
          <p:nvPr/>
        </p:nvSpPr>
        <p:spPr>
          <a:xfrm>
            <a:off x="5921375" y="1912938"/>
            <a:ext cx="346075" cy="369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H</a:t>
            </a:r>
          </a:p>
        </p:txBody>
      </p:sp>
      <p:sp>
        <p:nvSpPr>
          <p:cNvPr id="23591" name="Rectangle 14">
            <a:extLst>
              <a:ext uri="{FF2B5EF4-FFF2-40B4-BE49-F238E27FC236}">
                <a16:creationId xmlns:a16="http://schemas.microsoft.com/office/drawing/2014/main" id="{C645A800-B64D-4A7F-AB74-3B45459B7F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37350" y="1895475"/>
            <a:ext cx="3159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67C18C"/>
                </a:solidFill>
              </a:rPr>
              <a:t>T</a:t>
            </a:r>
          </a:p>
        </p:txBody>
      </p:sp>
      <p:sp>
        <p:nvSpPr>
          <p:cNvPr id="23592" name="Rectangle 15">
            <a:extLst>
              <a:ext uri="{FF2B5EF4-FFF2-40B4-BE49-F238E27FC236}">
                <a16:creationId xmlns:a16="http://schemas.microsoft.com/office/drawing/2014/main" id="{217D2D95-B6B4-49E2-A3CD-0618B67245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72375" y="1895475"/>
            <a:ext cx="35242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rgbClr val="F0864A"/>
                </a:solidFill>
              </a:rPr>
              <a:t>O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55F79D3-60BA-460C-AB29-D2C619B1CA55}"/>
              </a:ext>
            </a:extLst>
          </p:cNvPr>
          <p:cNvSpPr/>
          <p:nvPr/>
        </p:nvSpPr>
        <p:spPr>
          <a:xfrm>
            <a:off x="5830888" y="4252913"/>
            <a:ext cx="4032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5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8B9191AB-D1B5-4DBD-9BBB-B10D5F31908A}"/>
              </a:ext>
            </a:extLst>
          </p:cNvPr>
          <p:cNvSpPr/>
          <p:nvPr/>
        </p:nvSpPr>
        <p:spPr>
          <a:xfrm>
            <a:off x="792163" y="4994275"/>
            <a:ext cx="3713162" cy="1098550"/>
          </a:xfrm>
          <a:prstGeom prst="roundRect">
            <a:avLst>
              <a:gd name="adj" fmla="val 8025"/>
            </a:avLst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Each time, remember to add on the digits you wrote underneath the line when you regrouped.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BC051DD3-8EE8-401C-9FF0-A5EED6C3E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1950" y="4979988"/>
            <a:ext cx="3111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F0864A"/>
                </a:solidFill>
              </a:rPr>
              <a:t>1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1BC39F4-B70A-42B4-ABFD-B8F6DB0DED7B}"/>
              </a:ext>
            </a:extLst>
          </p:cNvPr>
          <p:cNvSpPr/>
          <p:nvPr/>
        </p:nvSpPr>
        <p:spPr>
          <a:xfrm>
            <a:off x="4981575" y="4254500"/>
            <a:ext cx="403225" cy="58420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</a:rPr>
              <a:t>3</a:t>
            </a:r>
          </a:p>
        </p:txBody>
      </p:sp>
      <p:pic>
        <p:nvPicPr>
          <p:cNvPr id="23597" name="Whole Class">
            <a:extLst>
              <a:ext uri="{FF2B5EF4-FFF2-40B4-BE49-F238E27FC236}">
                <a16:creationId xmlns:a16="http://schemas.microsoft.com/office/drawing/2014/main" id="{8F44552A-2DF4-4C93-93AA-38DC6D4CF6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E7F0414-AF5C-4C8C-8676-BEC787A2B8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57875" y="4999038"/>
            <a:ext cx="3492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 b="1">
                <a:solidFill>
                  <a:srgbClr val="67C18C"/>
                </a:solidFill>
              </a:rPr>
              <a:t>5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21" grpId="0" animBg="1"/>
      <p:bldP spid="25" grpId="0" animBg="1"/>
      <p:bldP spid="26" grpId="0" animBg="1"/>
      <p:bldP spid="12" grpId="0"/>
      <p:bldP spid="13" grpId="0"/>
      <p:bldP spid="17" grpId="0"/>
      <p:bldP spid="18" grpId="0" animBg="1"/>
      <p:bldP spid="19" grpId="0"/>
      <p:bldP spid="20" grpId="0"/>
      <p:bldP spid="2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08715E6-10C5-49DB-9BA4-F5208397DD7A}"/>
              </a:ext>
            </a:extLst>
          </p:cNvPr>
          <p:cNvSpPr/>
          <p:nvPr/>
        </p:nvSpPr>
        <p:spPr>
          <a:xfrm>
            <a:off x="2195618" y="696913"/>
            <a:ext cx="4738477" cy="1231106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Short Multiplication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4000" b="1" dirty="0"/>
              <a:t>Activities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91E7161-0233-4469-8601-20C21EB379AB}"/>
              </a:ext>
            </a:extLst>
          </p:cNvPr>
          <p:cNvSpPr/>
          <p:nvPr/>
        </p:nvSpPr>
        <p:spPr>
          <a:xfrm>
            <a:off x="792163" y="2017713"/>
            <a:ext cx="7596187" cy="4075112"/>
          </a:xfrm>
          <a:prstGeom prst="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24580" name="Individual Work">
            <a:extLst>
              <a:ext uri="{FF2B5EF4-FFF2-40B4-BE49-F238E27FC236}">
                <a16:creationId xmlns:a16="http://schemas.microsoft.com/office/drawing/2014/main" id="{AE19CAB6-0123-44F6-A2F0-0F4733CFA9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83D2B95-597A-4DF3-A60C-3E9E4CFC3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9488" y="2174875"/>
            <a:ext cx="2673350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A5720C8-7CC9-4082-98E0-A275CEB9A8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93888" y="2174875"/>
            <a:ext cx="2673350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FB4D703-C59C-4C39-8769-571B6C8E4E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08288" y="2174875"/>
            <a:ext cx="2673350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D19A34-9EC4-4F6E-ACE9-9F2911BB56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2688" y="2174875"/>
            <a:ext cx="2671762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53FBEEF-9F43-4ED9-BA0E-5C3CC319968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635500" y="2174875"/>
            <a:ext cx="2673350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4FC0F38-B7AC-4703-9E83-6867696951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49900" y="2174875"/>
            <a:ext cx="2673350" cy="378142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">
            <a:extLst>
              <a:ext uri="{FF2B5EF4-FFF2-40B4-BE49-F238E27FC236}">
                <a16:creationId xmlns:a16="http://schemas.microsoft.com/office/drawing/2014/main" id="{6C2E3A81-CBDD-472A-A886-096EE979FD4E}"/>
              </a:ext>
            </a:extLst>
          </p:cNvPr>
          <p:cNvGrpSpPr/>
          <p:nvPr/>
        </p:nvGrpSpPr>
        <p:grpSpPr>
          <a:xfrm>
            <a:off x="445574" y="702863"/>
            <a:ext cx="7942777" cy="5389961"/>
            <a:chOff x="445574" y="702863"/>
            <a:chExt cx="7942777" cy="5389961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0BCD7D16-B01B-4A95-A6B3-DEED55DDE2D0}"/>
                </a:ext>
              </a:extLst>
            </p:cNvPr>
            <p:cNvSpPr/>
            <p:nvPr/>
          </p:nvSpPr>
          <p:spPr>
            <a:xfrm>
              <a:off x="4563663" y="1819414"/>
              <a:ext cx="3824688" cy="4273409"/>
            </a:xfrm>
            <a:prstGeom prst="rect">
              <a:avLst/>
            </a:prstGeom>
            <a:solidFill>
              <a:srgbClr val="4EB2E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23DA7437-D028-4F87-801E-45092507EB61}"/>
                </a:ext>
              </a:extLst>
            </p:cNvPr>
            <p:cNvSpPr/>
            <p:nvPr/>
          </p:nvSpPr>
          <p:spPr>
            <a:xfrm>
              <a:off x="755650" y="1822827"/>
              <a:ext cx="3816349" cy="4269997"/>
            </a:xfrm>
            <a:prstGeom prst="rect">
              <a:avLst/>
            </a:prstGeom>
            <a:solidFill>
              <a:srgbClr val="007A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FD7FCAA-3C08-483C-9A29-AD2A3FBD90BB}"/>
                </a:ext>
              </a:extLst>
            </p:cNvPr>
            <p:cNvSpPr/>
            <p:nvPr/>
          </p:nvSpPr>
          <p:spPr>
            <a:xfrm>
              <a:off x="755649" y="1364071"/>
              <a:ext cx="7632701" cy="458757"/>
            </a:xfrm>
            <a:prstGeom prst="rect">
              <a:avLst/>
            </a:prstGeom>
            <a:solidFill>
              <a:srgbClr val="C7E8FD"/>
            </a:solidFill>
          </p:spPr>
          <p:txBody>
            <a:bodyPr wrap="square" lIns="72000" tIns="72000" rIns="72000" bIns="108000">
              <a:spAutoFit/>
            </a:bodyPr>
            <a:lstStyle/>
            <a:p>
              <a:pPr algn="ctr"/>
              <a:r>
                <a:rPr lang="en-GB" dirty="0"/>
                <a:t>Dive in by completing your own activity!</a:t>
              </a:r>
            </a:p>
          </p:txBody>
        </p:sp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4C0D3A5-B89B-46EE-B575-9ACA110A279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355" t="500" r="27421" b="1"/>
            <a:stretch/>
          </p:blipFill>
          <p:spPr>
            <a:xfrm>
              <a:off x="755650" y="1819415"/>
              <a:ext cx="3818059" cy="4273409"/>
            </a:xfrm>
            <a:prstGeom prst="rect">
              <a:avLst/>
            </a:prstGeom>
          </p:spPr>
        </p:pic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497688B1-F656-4FFC-80D8-A4B4D7C2845B}"/>
                </a:ext>
              </a:extLst>
            </p:cNvPr>
            <p:cNvSpPr/>
            <p:nvPr/>
          </p:nvSpPr>
          <p:spPr>
            <a:xfrm>
              <a:off x="445574" y="702863"/>
              <a:ext cx="2205347" cy="355276"/>
            </a:xfrm>
            <a:prstGeom prst="rect">
              <a:avLst/>
            </a:prstGeom>
            <a:solidFill>
              <a:srgbClr val="072F54"/>
            </a:solidFill>
          </p:spPr>
          <p:txBody>
            <a:bodyPr wrap="square" lIns="180000" tIns="36000" rIns="180000" bIns="72000" anchor="ctr">
              <a:spAutoFit/>
            </a:bodyPr>
            <a:lstStyle/>
            <a:p>
              <a:pPr algn="ctr"/>
              <a:r>
                <a:rPr lang="en-GB" altLang="en-US" sz="1600" b="1" dirty="0">
                  <a:solidFill>
                    <a:schemeClr val="bg1"/>
                  </a:solidFill>
                </a:rPr>
                <a:t>Diving into Mastery</a:t>
              </a:r>
              <a:endParaRPr lang="en-GB" sz="1600" b="1" dirty="0">
                <a:solidFill>
                  <a:schemeClr val="bg1"/>
                </a:solidFill>
              </a:endParaRPr>
            </a:p>
          </p:txBody>
        </p:sp>
      </p:grpSp>
      <p:pic>
        <p:nvPicPr>
          <p:cNvPr id="19" name="Picture 18">
            <a:extLst>
              <a:ext uri="{FF2B5EF4-FFF2-40B4-BE49-F238E27FC236}">
                <a16:creationId xmlns:a16="http://schemas.microsoft.com/office/drawing/2014/main" id="{64643696-9BBF-45A2-AB7E-A3CE03585E6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366"/>
          <a:stretch/>
        </p:blipFill>
        <p:spPr>
          <a:xfrm rot="1602458">
            <a:off x="1036344" y="2270551"/>
            <a:ext cx="1595857" cy="1504157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C1F5ADA-9609-41F7-9D73-E7A46146E8BE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965" b="17580"/>
          <a:stretch/>
        </p:blipFill>
        <p:spPr>
          <a:xfrm rot="1602458">
            <a:off x="2584411" y="2880407"/>
            <a:ext cx="798487" cy="1860527"/>
          </a:xfrm>
          <a:prstGeom prst="rect">
            <a:avLst/>
          </a:prstGeom>
        </p:spPr>
      </p:pic>
      <p:pic>
        <p:nvPicPr>
          <p:cNvPr id="10" name="Boy Writing">
            <a:extLst>
              <a:ext uri="{FF2B5EF4-FFF2-40B4-BE49-F238E27FC236}">
                <a16:creationId xmlns:a16="http://schemas.microsoft.com/office/drawing/2014/main" id="{FB840627-A80A-46E0-BCE0-8F2B8513DFF5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C24742F-C4E0-4D6D-82A9-F5DE4218E9E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AE3DAF9F-770E-4B7F-81A6-1D21609DA6B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2605"/>
            <a:ext cx="2722090" cy="3850440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862219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D45E802-ABEA-46F4-B3B9-069E74BE9190}"/>
              </a:ext>
            </a:extLst>
          </p:cNvPr>
          <p:cNvSpPr/>
          <p:nvPr/>
        </p:nvSpPr>
        <p:spPr>
          <a:xfrm>
            <a:off x="2573125" y="696913"/>
            <a:ext cx="398346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Backwards</a:t>
            </a:r>
            <a:endParaRPr lang="en-GB" sz="4000" b="1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98C2471-6180-4BA8-9D67-7BA434D7568C}"/>
              </a:ext>
            </a:extLst>
          </p:cNvPr>
          <p:cNvSpPr/>
          <p:nvPr/>
        </p:nvSpPr>
        <p:spPr>
          <a:xfrm>
            <a:off x="792163" y="1417638"/>
            <a:ext cx="7596187" cy="682625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you replace the paint splat in this calculation with a digit from the cards to make the calculation correct? Click a digit card to see if you were correct.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F487A69-9E5F-4B63-88CB-155B02151C0D}"/>
              </a:ext>
            </a:extLst>
          </p:cNvPr>
          <p:cNvGraphicFramePr>
            <a:graphicFrameLocks noGrp="1"/>
          </p:cNvGraphicFramePr>
          <p:nvPr/>
        </p:nvGraphicFramePr>
        <p:xfrm>
          <a:off x="936625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chemeClr val="accent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AD8CC0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23624A08-F708-4422-917B-8CAC1F3FDE1C}"/>
              </a:ext>
            </a:extLst>
          </p:cNvPr>
          <p:cNvCxnSpPr>
            <a:endCxn id="24" idx="3"/>
          </p:cNvCxnSpPr>
          <p:nvPr/>
        </p:nvCxnSpPr>
        <p:spPr>
          <a:xfrm>
            <a:off x="936625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5BD65820-1BDE-4574-8944-6070D86BE7CE}"/>
              </a:ext>
            </a:extLst>
          </p:cNvPr>
          <p:cNvCxnSpPr/>
          <p:nvPr/>
        </p:nvCxnSpPr>
        <p:spPr>
          <a:xfrm>
            <a:off x="936625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Splat 2">
            <a:extLst>
              <a:ext uri="{FF2B5EF4-FFF2-40B4-BE49-F238E27FC236}">
                <a16:creationId xmlns:a16="http://schemas.microsoft.com/office/drawing/2014/main" id="{994FECBE-DD2E-490E-B8F1-72AF1F4B5C3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716" y="2432966"/>
            <a:ext cx="744658" cy="579178"/>
          </a:xfrm>
          <a:prstGeom prst="rect">
            <a:avLst/>
          </a:prstGeom>
        </p:spPr>
      </p:pic>
      <p:pic>
        <p:nvPicPr>
          <p:cNvPr id="39" name="Splat 2">
            <a:extLst>
              <a:ext uri="{FF2B5EF4-FFF2-40B4-BE49-F238E27FC236}">
                <a16:creationId xmlns:a16="http://schemas.microsoft.com/office/drawing/2014/main" id="{C5ADB48A-957B-41D7-883F-ACA99B2880C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196" y="2433742"/>
            <a:ext cx="744658" cy="579178"/>
          </a:xfrm>
          <a:prstGeom prst="rect">
            <a:avLst/>
          </a:prstGeom>
        </p:spPr>
      </p:pic>
      <p:pic>
        <p:nvPicPr>
          <p:cNvPr id="40" name="Splat 2">
            <a:extLst>
              <a:ext uri="{FF2B5EF4-FFF2-40B4-BE49-F238E27FC236}">
                <a16:creationId xmlns:a16="http://schemas.microsoft.com/office/drawing/2014/main" id="{5E987051-99C0-48B6-9D84-7680DCA778A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4168" y="2432966"/>
            <a:ext cx="744658" cy="579178"/>
          </a:xfrm>
          <a:prstGeom prst="rect">
            <a:avLst/>
          </a:prstGeom>
        </p:spPr>
      </p:pic>
      <p:pic>
        <p:nvPicPr>
          <p:cNvPr id="41" name="Splat 2">
            <a:extLst>
              <a:ext uri="{FF2B5EF4-FFF2-40B4-BE49-F238E27FC236}">
                <a16:creationId xmlns:a16="http://schemas.microsoft.com/office/drawing/2014/main" id="{079CDAB4-3DB4-46B9-8CC4-AAC6B45C1E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716" y="3319505"/>
            <a:ext cx="744658" cy="579178"/>
          </a:xfrm>
          <a:prstGeom prst="rect">
            <a:avLst/>
          </a:prstGeom>
        </p:spPr>
      </p:pic>
      <p:sp>
        <p:nvSpPr>
          <p:cNvPr id="2" name="2">
            <a:extLst>
              <a:ext uri="{FF2B5EF4-FFF2-40B4-BE49-F238E27FC236}">
                <a16:creationId xmlns:a16="http://schemas.microsoft.com/office/drawing/2014/main" id="{8EB734ED-42D9-47C0-B878-EAEF90E1C2A6}"/>
              </a:ext>
            </a:extLst>
          </p:cNvPr>
          <p:cNvSpPr/>
          <p:nvPr/>
        </p:nvSpPr>
        <p:spPr>
          <a:xfrm>
            <a:off x="5080000" y="2408238"/>
            <a:ext cx="819150" cy="904875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2</a:t>
            </a: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3D7A02E0-B745-4AEB-A9D8-CF9CEA6BEFD2}"/>
              </a:ext>
            </a:extLst>
          </p:cNvPr>
          <p:cNvSpPr/>
          <p:nvPr/>
        </p:nvSpPr>
        <p:spPr>
          <a:xfrm>
            <a:off x="5689600" y="3597275"/>
            <a:ext cx="819150" cy="903288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1</a:t>
            </a:r>
          </a:p>
        </p:txBody>
      </p:sp>
      <p:sp>
        <p:nvSpPr>
          <p:cNvPr id="43" name="4">
            <a:extLst>
              <a:ext uri="{FF2B5EF4-FFF2-40B4-BE49-F238E27FC236}">
                <a16:creationId xmlns:a16="http://schemas.microsoft.com/office/drawing/2014/main" id="{EA07A4DA-3326-4CAC-A424-BBCDA8EE6B22}"/>
              </a:ext>
            </a:extLst>
          </p:cNvPr>
          <p:cNvSpPr/>
          <p:nvPr/>
        </p:nvSpPr>
        <p:spPr>
          <a:xfrm>
            <a:off x="7072313" y="3884613"/>
            <a:ext cx="820737" cy="903287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4</a:t>
            </a:r>
          </a:p>
        </p:txBody>
      </p:sp>
      <p:sp>
        <p:nvSpPr>
          <p:cNvPr id="44" name="0">
            <a:extLst>
              <a:ext uri="{FF2B5EF4-FFF2-40B4-BE49-F238E27FC236}">
                <a16:creationId xmlns:a16="http://schemas.microsoft.com/office/drawing/2014/main" id="{C5F73014-3DE4-4014-9C99-57D5C8AF5687}"/>
              </a:ext>
            </a:extLst>
          </p:cNvPr>
          <p:cNvSpPr/>
          <p:nvPr/>
        </p:nvSpPr>
        <p:spPr>
          <a:xfrm>
            <a:off x="6932613" y="2424113"/>
            <a:ext cx="820737" cy="903287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0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3894603-E462-4B3C-AD53-017665217AA2}"/>
              </a:ext>
            </a:extLst>
          </p:cNvPr>
          <p:cNvSpPr/>
          <p:nvPr/>
        </p:nvSpPr>
        <p:spPr>
          <a:xfrm>
            <a:off x="4905375" y="5095875"/>
            <a:ext cx="3205163" cy="755650"/>
          </a:xfrm>
          <a:prstGeom prst="round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did you solve this problem?</a:t>
            </a:r>
          </a:p>
        </p:txBody>
      </p:sp>
      <p:pic>
        <p:nvPicPr>
          <p:cNvPr id="25642" name="Pairs">
            <a:extLst>
              <a:ext uri="{FF2B5EF4-FFF2-40B4-BE49-F238E27FC236}">
                <a16:creationId xmlns:a16="http://schemas.microsoft.com/office/drawing/2014/main" id="{4B4686A6-EE2B-45F9-8C59-D7209F950C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36077 -0.0182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038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-0.00231 L -0.37864 -0.01875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8941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2.22222E-6 L -0.33454 -0.19028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736" y="-951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39479 -0.10209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740" y="-5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" grpId="0" animBg="1"/>
      <p:bldP spid="42" grpId="0" animBg="1"/>
      <p:bldP spid="43" grpId="0" animBg="1"/>
      <p:bldP spid="44" grpId="0" animBg="1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Splat 2">
            <a:extLst>
              <a:ext uri="{FF2B5EF4-FFF2-40B4-BE49-F238E27FC236}">
                <a16:creationId xmlns:a16="http://schemas.microsoft.com/office/drawing/2014/main" id="{8A3818E2-CFA9-4D45-AF7E-4D8654F4C57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074" y="2428170"/>
            <a:ext cx="744658" cy="579178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33581438-D95F-47FE-84CE-5669493411B8}"/>
              </a:ext>
            </a:extLst>
          </p:cNvPr>
          <p:cNvSpPr/>
          <p:nvPr/>
        </p:nvSpPr>
        <p:spPr>
          <a:xfrm>
            <a:off x="2573125" y="696913"/>
            <a:ext cx="3983463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/>
              <a:t>Work Backwards</a:t>
            </a:r>
            <a:endParaRPr lang="en-GB" sz="4000" b="1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6E145B64-B67C-441E-A082-40230EBB8237}"/>
              </a:ext>
            </a:extLst>
          </p:cNvPr>
          <p:cNvSpPr/>
          <p:nvPr/>
        </p:nvSpPr>
        <p:spPr>
          <a:xfrm>
            <a:off x="792163" y="1417638"/>
            <a:ext cx="7596187" cy="682625"/>
          </a:xfrm>
          <a:prstGeom prst="roundRect">
            <a:avLst>
              <a:gd name="adj" fmla="val 8025"/>
            </a:avLst>
          </a:prstGeom>
          <a:solidFill>
            <a:srgbClr val="FECF7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600"/>
              </a:spcAft>
              <a:defRPr/>
            </a:pPr>
            <a:r>
              <a:rPr lang="en-GB" sz="1600" dirty="0">
                <a:solidFill>
                  <a:schemeClr val="tx1"/>
                </a:solidFill>
              </a:rPr>
              <a:t>Can you replace the paint splat in this calculation with a digit from the cards to make the calculation correct? Click a digit card to see if you were correct.</a:t>
            </a:r>
          </a:p>
        </p:txBody>
      </p:sp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EEF3199B-899C-461B-B99A-5CF0D748F6EB}"/>
              </a:ext>
            </a:extLst>
          </p:cNvPr>
          <p:cNvGraphicFramePr>
            <a:graphicFrameLocks noGrp="1"/>
          </p:cNvGraphicFramePr>
          <p:nvPr/>
        </p:nvGraphicFramePr>
        <p:xfrm>
          <a:off x="936625" y="2282825"/>
          <a:ext cx="3368676" cy="36290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21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216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7256"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rgbClr val="F0864A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dirty="0">
                          <a:solidFill>
                            <a:schemeClr val="tx1"/>
                          </a:solidFill>
                          <a:latin typeface="Twinkl" pitchFamily="2" charset="0"/>
                        </a:rPr>
                        <a:t>×</a:t>
                      </a:r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3200" b="1" dirty="0">
                        <a:solidFill>
                          <a:sysClr val="windowText" lastClr="000000"/>
                        </a:solidFill>
                      </a:endParaRP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ysClr val="windowText" lastClr="000000"/>
                          </a:solidFill>
                        </a:rPr>
                        <a:t>8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3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8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200" b="1" dirty="0">
                          <a:solidFill>
                            <a:schemeClr val="tx1"/>
                          </a:solidFill>
                        </a:rPr>
                        <a:t>0</a:t>
                      </a:r>
                    </a:p>
                  </a:txBody>
                  <a:tcPr marL="91472" marR="91472" marT="45724" marB="45724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256"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800" dirty="0"/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4800" b="1" dirty="0">
                        <a:solidFill>
                          <a:srgbClr val="67C18C"/>
                        </a:solidFill>
                      </a:endParaRPr>
                    </a:p>
                  </a:txBody>
                  <a:tcPr marL="91472" marR="91472" marT="45724" marB="45724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513347F-5848-423E-B959-7DE9D3963909}"/>
              </a:ext>
            </a:extLst>
          </p:cNvPr>
          <p:cNvCxnSpPr>
            <a:endCxn id="24" idx="3"/>
          </p:cNvCxnSpPr>
          <p:nvPr/>
        </p:nvCxnSpPr>
        <p:spPr>
          <a:xfrm>
            <a:off x="936625" y="4089400"/>
            <a:ext cx="3368676" cy="7937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F814D704-0574-4A9C-8F3B-B8A33BE919AF}"/>
              </a:ext>
            </a:extLst>
          </p:cNvPr>
          <p:cNvCxnSpPr/>
          <p:nvPr/>
        </p:nvCxnSpPr>
        <p:spPr>
          <a:xfrm>
            <a:off x="936625" y="4999038"/>
            <a:ext cx="3368675" cy="0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8" name="Splat 2">
            <a:extLst>
              <a:ext uri="{FF2B5EF4-FFF2-40B4-BE49-F238E27FC236}">
                <a16:creationId xmlns:a16="http://schemas.microsoft.com/office/drawing/2014/main" id="{3469C896-D49A-42D2-A649-8175CC6897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0716" y="2432966"/>
            <a:ext cx="744658" cy="579178"/>
          </a:xfrm>
          <a:prstGeom prst="rect">
            <a:avLst/>
          </a:prstGeom>
        </p:spPr>
      </p:pic>
      <p:pic>
        <p:nvPicPr>
          <p:cNvPr id="39" name="Splat 2">
            <a:extLst>
              <a:ext uri="{FF2B5EF4-FFF2-40B4-BE49-F238E27FC236}">
                <a16:creationId xmlns:a16="http://schemas.microsoft.com/office/drawing/2014/main" id="{01AE0BAE-3169-4AE3-A68C-A47BAFDEE90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7074" y="5165814"/>
            <a:ext cx="744658" cy="579178"/>
          </a:xfrm>
          <a:prstGeom prst="rect">
            <a:avLst/>
          </a:prstGeom>
        </p:spPr>
      </p:pic>
      <p:pic>
        <p:nvPicPr>
          <p:cNvPr id="40" name="Splat 2">
            <a:extLst>
              <a:ext uri="{FF2B5EF4-FFF2-40B4-BE49-F238E27FC236}">
                <a16:creationId xmlns:a16="http://schemas.microsoft.com/office/drawing/2014/main" id="{2BADD457-55A6-4D71-A0A8-833C9D32775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3993" y="5173326"/>
            <a:ext cx="744658" cy="579178"/>
          </a:xfrm>
          <a:prstGeom prst="rect">
            <a:avLst/>
          </a:prstGeom>
        </p:spPr>
      </p:pic>
      <p:sp>
        <p:nvSpPr>
          <p:cNvPr id="2" name="2">
            <a:extLst>
              <a:ext uri="{FF2B5EF4-FFF2-40B4-BE49-F238E27FC236}">
                <a16:creationId xmlns:a16="http://schemas.microsoft.com/office/drawing/2014/main" id="{21B25BE7-0E94-414B-A124-A649B6AEE0F3}"/>
              </a:ext>
            </a:extLst>
          </p:cNvPr>
          <p:cNvSpPr/>
          <p:nvPr/>
        </p:nvSpPr>
        <p:spPr>
          <a:xfrm>
            <a:off x="5080000" y="2408238"/>
            <a:ext cx="819150" cy="904875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4</a:t>
            </a:r>
          </a:p>
        </p:txBody>
      </p:sp>
      <p:sp>
        <p:nvSpPr>
          <p:cNvPr id="42" name="1">
            <a:extLst>
              <a:ext uri="{FF2B5EF4-FFF2-40B4-BE49-F238E27FC236}">
                <a16:creationId xmlns:a16="http://schemas.microsoft.com/office/drawing/2014/main" id="{3B600AEB-ABB4-4E6A-92B2-BAB06BFE0675}"/>
              </a:ext>
            </a:extLst>
          </p:cNvPr>
          <p:cNvSpPr/>
          <p:nvPr/>
        </p:nvSpPr>
        <p:spPr>
          <a:xfrm>
            <a:off x="5689600" y="3597275"/>
            <a:ext cx="819150" cy="903288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5</a:t>
            </a:r>
          </a:p>
        </p:txBody>
      </p:sp>
      <p:sp>
        <p:nvSpPr>
          <p:cNvPr id="43" name="4">
            <a:extLst>
              <a:ext uri="{FF2B5EF4-FFF2-40B4-BE49-F238E27FC236}">
                <a16:creationId xmlns:a16="http://schemas.microsoft.com/office/drawing/2014/main" id="{E0F6358F-FFCE-464E-BB5A-E04A990C11E8}"/>
              </a:ext>
            </a:extLst>
          </p:cNvPr>
          <p:cNvSpPr/>
          <p:nvPr/>
        </p:nvSpPr>
        <p:spPr>
          <a:xfrm>
            <a:off x="7072313" y="3884613"/>
            <a:ext cx="820737" cy="903287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6</a:t>
            </a:r>
          </a:p>
        </p:txBody>
      </p:sp>
      <p:sp>
        <p:nvSpPr>
          <p:cNvPr id="44" name="0">
            <a:extLst>
              <a:ext uri="{FF2B5EF4-FFF2-40B4-BE49-F238E27FC236}">
                <a16:creationId xmlns:a16="http://schemas.microsoft.com/office/drawing/2014/main" id="{BA1B1B44-6D1D-4426-A31A-27B9C7E6BE03}"/>
              </a:ext>
            </a:extLst>
          </p:cNvPr>
          <p:cNvSpPr/>
          <p:nvPr/>
        </p:nvSpPr>
        <p:spPr>
          <a:xfrm>
            <a:off x="6932613" y="2424113"/>
            <a:ext cx="820737" cy="903287"/>
          </a:xfrm>
          <a:prstGeom prst="roundRect">
            <a:avLst>
              <a:gd name="adj" fmla="val 0"/>
            </a:avLst>
          </a:prstGeom>
          <a:solidFill>
            <a:srgbClr val="67C18C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3200" dirty="0"/>
              <a:t>7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A1B98AC0-D365-4713-B7E8-148A01682253}"/>
              </a:ext>
            </a:extLst>
          </p:cNvPr>
          <p:cNvSpPr/>
          <p:nvPr/>
        </p:nvSpPr>
        <p:spPr>
          <a:xfrm>
            <a:off x="4905375" y="5095875"/>
            <a:ext cx="3205163" cy="755650"/>
          </a:xfrm>
          <a:prstGeom prst="roundRect">
            <a:avLst/>
          </a:prstGeom>
          <a:solidFill>
            <a:srgbClr val="F39F7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>
                <a:solidFill>
                  <a:schemeClr val="tx1"/>
                </a:solidFill>
              </a:rPr>
              <a:t>How did you solve this problem?</a:t>
            </a:r>
          </a:p>
        </p:txBody>
      </p:sp>
      <p:pic>
        <p:nvPicPr>
          <p:cNvPr id="26666" name="Pairs">
            <a:extLst>
              <a:ext uri="{FF2B5EF4-FFF2-40B4-BE49-F238E27FC236}">
                <a16:creationId xmlns:a16="http://schemas.microsoft.com/office/drawing/2014/main" id="{2BF54593-B035-44D3-8692-AC353808EA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 nodeType="clickPar">
                      <p:stCondLst>
                        <p:cond delay="0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6 3.7037E-7 L -0.26875 0.3768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3438" y="188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4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 nodeType="clickPar">
                      <p:stCondLst>
                        <p:cond delay="0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0.00232 L -0.47135 -0.02152 " pathEditMode="relative" rAng="0" ptsTypes="AA">
                                      <p:cBhvr>
                                        <p:cTn id="17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3576" y="-120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4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4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87 -0.01158 L -0.2427 -0.19213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188" y="-90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2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4.07407E-6 L -0.5776 0.16412 " pathEditMode="relative" rAng="0" ptsTypes="AA">
                                      <p:cBhvr>
                                        <p:cTn id="27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8889" y="819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3"/>
                  </p:tgtEl>
                </p:cond>
              </p:nextCondLst>
            </p:seq>
          </p:childTnLst>
        </p:cTn>
      </p:par>
    </p:tnLst>
    <p:bldLst>
      <p:bldP spid="2" grpId="0" animBg="1"/>
      <p:bldP spid="42" grpId="0" animBg="1"/>
      <p:bldP spid="43" grpId="0" animBg="1"/>
      <p:bldP spid="44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7C13C5ED-6ECD-40DE-9D08-B46AC95CB0D0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61C8E43C-0319-45A3-B80C-7FCC44202BE2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7652" name="Title 1">
            <a:extLst>
              <a:ext uri="{FF2B5EF4-FFF2-40B4-BE49-F238E27FC236}">
                <a16:creationId xmlns:a16="http://schemas.microsoft.com/office/drawing/2014/main" id="{16DA09A2-1A7E-436D-8C6A-DA89D1E8EAF3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27653" name="Title 1">
            <a:extLst>
              <a:ext uri="{FF2B5EF4-FFF2-40B4-BE49-F238E27FC236}">
                <a16:creationId xmlns:a16="http://schemas.microsoft.com/office/drawing/2014/main" id="{F3366525-5E3C-4B72-8D94-B991C4FE414A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27654" name="Content Placeholder 15">
            <a:extLst>
              <a:ext uri="{FF2B5EF4-FFF2-40B4-BE49-F238E27FC236}">
                <a16:creationId xmlns:a16="http://schemas.microsoft.com/office/drawing/2014/main" id="{70585F90-B921-4C49-8DF5-22DEC929AD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518400" cy="1409700"/>
          </a:xfrm>
        </p:spPr>
        <p:txBody>
          <a:bodyPr/>
          <a:lstStyle/>
          <a:p>
            <a:r>
              <a:rPr lang="en-GB" altLang="en-US"/>
              <a:t>I can use the short method of multiplication to multiply three-digit numbers by one-digit numbers.</a:t>
            </a:r>
          </a:p>
        </p:txBody>
      </p:sp>
      <p:sp>
        <p:nvSpPr>
          <p:cNvPr id="27655" name="Content Placeholder 15">
            <a:extLst>
              <a:ext uri="{FF2B5EF4-FFF2-40B4-BE49-F238E27FC236}">
                <a16:creationId xmlns:a16="http://schemas.microsoft.com/office/drawing/2014/main" id="{85CA95FC-BB0E-43DF-B6E7-1D0D81E50299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316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/>
              <a:t>I can set my calculation out correctly.</a:t>
            </a:r>
          </a:p>
          <a:p>
            <a:pPr eaLnBrk="1" hangingPunct="1"/>
            <a:r>
              <a:rPr lang="en-GB" altLang="en-US"/>
              <a:t>I can start at the right-hand side when calculating.</a:t>
            </a:r>
          </a:p>
          <a:p>
            <a:pPr eaLnBrk="1" hangingPunct="1"/>
            <a:r>
              <a:rPr lang="en-GB" altLang="en-US"/>
              <a:t>I can regroup tens, hundreds and thousands, recording this in the next column.</a:t>
            </a:r>
          </a:p>
          <a:p>
            <a:pPr eaLnBrk="1" hangingPunct="1"/>
            <a:r>
              <a:rPr lang="en-GB" altLang="en-US"/>
              <a:t>I can use a calculator to check my own work and fix my mistakes.</a:t>
            </a:r>
          </a:p>
        </p:txBody>
      </p:sp>
      <p:pic>
        <p:nvPicPr>
          <p:cNvPr id="27656" name="Picture 1">
            <a:extLst>
              <a:ext uri="{FF2B5EF4-FFF2-40B4-BE49-F238E27FC236}">
                <a16:creationId xmlns:a16="http://schemas.microsoft.com/office/drawing/2014/main" id="{BB3F0514-AADC-4B4A-B53B-2C94C5F64F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7625" y="615950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863</TotalTime>
  <Words>778</Words>
  <Application>Microsoft Office PowerPoint</Application>
  <PresentationFormat>On-screen Show (4:3)</PresentationFormat>
  <Paragraphs>172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4" baseType="lpstr">
      <vt:lpstr>Tuffy</vt:lpstr>
      <vt:lpstr>Sassoon Infant Rg</vt:lpstr>
      <vt:lpstr>Twinkl SemiBold</vt:lpstr>
      <vt:lpstr>Twinkl</vt:lpstr>
      <vt:lpstr>Sassoon Infant Md</vt:lpstr>
      <vt:lpstr>Arial</vt:lpstr>
      <vt:lpstr>Calibri</vt:lpstr>
      <vt:lpstr>1_Office Theme</vt:lpstr>
      <vt:lpstr>Maths</vt:lpstr>
      <vt:lpstr>Short Multiplication with Three-Digit Numbers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Maurice Stubbs</cp:lastModifiedBy>
  <cp:revision>80</cp:revision>
  <dcterms:created xsi:type="dcterms:W3CDTF">2016-09-27T11:04:03Z</dcterms:created>
  <dcterms:modified xsi:type="dcterms:W3CDTF">2019-12-10T13:11:40Z</dcterms:modified>
</cp:coreProperties>
</file>