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68" r:id="rId4"/>
    <p:sldId id="269" r:id="rId5"/>
    <p:sldId id="270" r:id="rId6"/>
    <p:sldId id="271" r:id="rId7"/>
    <p:sldId id="272" r:id="rId8"/>
    <p:sldId id="273" r:id="rId9"/>
    <p:sldId id="274" r:id="rId10"/>
    <p:sldId id="275" r:id="rId11"/>
    <p:sldId id="276" r:id="rId12"/>
    <p:sldId id="277" r:id="rId13"/>
    <p:sldId id="278" r:id="rId14"/>
    <p:sldId id="279" r:id="rId15"/>
    <p:sldId id="280" r:id="rId16"/>
    <p:sldId id="267" r:id="rId17"/>
  </p:sldIdLst>
  <p:sldSz cx="9144000" cy="6858000" type="screen4x3"/>
  <p:notesSz cx="6858000" cy="9144000"/>
  <p:embeddedFontLst>
    <p:embeddedFont>
      <p:font typeface="Calibri" panose="020F0502020204030204" pitchFamily="34"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DE1E5A"/>
    <a:srgbClr val="BC0105"/>
    <a:srgbClr val="4DB1E3"/>
    <a:srgbClr val="80C1EB"/>
    <a:srgbClr val="ACDDFC"/>
    <a:srgbClr val="FFFFFF"/>
    <a:srgbClr val="4AA1D9"/>
    <a:srgbClr val="21A6F9"/>
    <a:srgbClr val="1C1C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599" autoAdjust="0"/>
    <p:restoredTop sz="94660"/>
  </p:normalViewPr>
  <p:slideViewPr>
    <p:cSldViewPr snapToGrid="0" showGuides="1">
      <p:cViewPr varScale="1">
        <p:scale>
          <a:sx n="72" d="100"/>
          <a:sy n="72" d="100"/>
        </p:scale>
        <p:origin x="148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22/01/2021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22/01/2021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hyperlink" Target="https://www.twinkl.co.uk/resources/ks2-subjects/ks2-history/ks2-history-significant-individual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a:extLst>
              <a:ext uri="{FF2B5EF4-FFF2-40B4-BE49-F238E27FC236}">
                <a16:creationId xmlns:a16="http://schemas.microsoft.com/office/drawing/2014/main" id="{F2375698-6C0A-4224-B3D8-E024382D647C}"/>
              </a:ext>
            </a:extLst>
          </p:cNvPr>
          <p:cNvSpPr/>
          <p:nvPr/>
        </p:nvSpPr>
        <p:spPr>
          <a:xfrm>
            <a:off x="4068660" y="5511567"/>
            <a:ext cx="1031846" cy="6291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Keywords</a:t>
            </a:r>
          </a:p>
        </p:txBody>
      </p:sp>
      <p:sp>
        <p:nvSpPr>
          <p:cNvPr id="2" name="Rectangle 1">
            <a:hlinkClick r:id="rId2"/>
            <a:extLst>
              <a:ext uri="{FF2B5EF4-FFF2-40B4-BE49-F238E27FC236}">
                <a16:creationId xmlns:a16="http://schemas.microsoft.com/office/drawing/2014/main" id="{1A419E3C-9327-45BB-88DD-81D8881BDC3A}"/>
              </a:ext>
            </a:extLst>
          </p:cNvPr>
          <p:cNvSpPr/>
          <p:nvPr/>
        </p:nvSpPr>
        <p:spPr>
          <a:xfrm>
            <a:off x="8539993" y="6618914"/>
            <a:ext cx="604007" cy="23908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4">
            <a:extLst>
              <a:ext uri="{FF2B5EF4-FFF2-40B4-BE49-F238E27FC236}">
                <a16:creationId xmlns:a16="http://schemas.microsoft.com/office/drawing/2014/main" id="{543FEF8C-C4D4-435A-ACBC-EDB6312CFC93}"/>
              </a:ext>
            </a:extLst>
          </p:cNvPr>
          <p:cNvSpPr>
            <a:spLocks noChangeArrowheads="1"/>
          </p:cNvSpPr>
          <p:nvPr/>
        </p:nvSpPr>
        <p:spPr bwMode="auto">
          <a:xfrm>
            <a:off x="715963" y="1397794"/>
            <a:ext cx="7667625"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solidFill>
                  <a:schemeClr val="tx1"/>
                </a:solidFill>
              </a:rPr>
              <a:t>We are going to be thinking about some of these words. Do you know what any of them mean? What do you think of when you hear these words?</a:t>
            </a:r>
          </a:p>
        </p:txBody>
      </p:sp>
      <p:sp>
        <p:nvSpPr>
          <p:cNvPr id="7" name="Oval 6">
            <a:extLst>
              <a:ext uri="{FF2B5EF4-FFF2-40B4-BE49-F238E27FC236}">
                <a16:creationId xmlns:a16="http://schemas.microsoft.com/office/drawing/2014/main" id="{1EADBE4C-E8AD-4D45-8F3F-10E7E53314A4}"/>
              </a:ext>
            </a:extLst>
          </p:cNvPr>
          <p:cNvSpPr/>
          <p:nvPr/>
        </p:nvSpPr>
        <p:spPr>
          <a:xfrm>
            <a:off x="1306004" y="2220520"/>
            <a:ext cx="1898774"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apartheid</a:t>
            </a:r>
          </a:p>
        </p:txBody>
      </p:sp>
      <p:sp>
        <p:nvSpPr>
          <p:cNvPr id="8" name="Oval 7">
            <a:extLst>
              <a:ext uri="{FF2B5EF4-FFF2-40B4-BE49-F238E27FC236}">
                <a16:creationId xmlns:a16="http://schemas.microsoft.com/office/drawing/2014/main" id="{F4E91AA6-3080-4391-955F-6F858CB35204}"/>
              </a:ext>
            </a:extLst>
          </p:cNvPr>
          <p:cNvSpPr/>
          <p:nvPr/>
        </p:nvSpPr>
        <p:spPr>
          <a:xfrm>
            <a:off x="2263267" y="4149333"/>
            <a:ext cx="1898774"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segregation</a:t>
            </a:r>
          </a:p>
        </p:txBody>
      </p:sp>
      <p:sp>
        <p:nvSpPr>
          <p:cNvPr id="9" name="Oval 8">
            <a:extLst>
              <a:ext uri="{FF2B5EF4-FFF2-40B4-BE49-F238E27FC236}">
                <a16:creationId xmlns:a16="http://schemas.microsoft.com/office/drawing/2014/main" id="{7CD8D297-151F-44A8-BD86-A873E6ECE287}"/>
              </a:ext>
            </a:extLst>
          </p:cNvPr>
          <p:cNvSpPr/>
          <p:nvPr/>
        </p:nvSpPr>
        <p:spPr>
          <a:xfrm>
            <a:off x="3604703" y="2231633"/>
            <a:ext cx="1900348" cy="1802611"/>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racism</a:t>
            </a:r>
          </a:p>
        </p:txBody>
      </p:sp>
      <p:sp>
        <p:nvSpPr>
          <p:cNvPr id="10" name="Oval 9">
            <a:extLst>
              <a:ext uri="{FF2B5EF4-FFF2-40B4-BE49-F238E27FC236}">
                <a16:creationId xmlns:a16="http://schemas.microsoft.com/office/drawing/2014/main" id="{0B99594D-71EB-4FAB-9F4B-D04636085088}"/>
              </a:ext>
            </a:extLst>
          </p:cNvPr>
          <p:cNvSpPr/>
          <p:nvPr/>
        </p:nvSpPr>
        <p:spPr>
          <a:xfrm>
            <a:off x="5904992" y="2253859"/>
            <a:ext cx="1898774" cy="1758568"/>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campaign</a:t>
            </a:r>
          </a:p>
        </p:txBody>
      </p:sp>
      <p:sp>
        <p:nvSpPr>
          <p:cNvPr id="11" name="Oval 10">
            <a:extLst>
              <a:ext uri="{FF2B5EF4-FFF2-40B4-BE49-F238E27FC236}">
                <a16:creationId xmlns:a16="http://schemas.microsoft.com/office/drawing/2014/main" id="{D5160BB0-65F4-4E46-8BC8-F617AB882991}"/>
              </a:ext>
            </a:extLst>
          </p:cNvPr>
          <p:cNvSpPr/>
          <p:nvPr/>
        </p:nvSpPr>
        <p:spPr>
          <a:xfrm>
            <a:off x="4815966" y="4154095"/>
            <a:ext cx="2029451" cy="1911146"/>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dirty="0"/>
              <a:t>reconciliation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B9D67-3301-4E14-A4FA-4F690B84451F}"/>
              </a:ext>
            </a:extLst>
          </p:cNvPr>
          <p:cNvSpPr>
            <a:spLocks noGrp="1"/>
          </p:cNvSpPr>
          <p:nvPr>
            <p:ph type="title"/>
          </p:nvPr>
        </p:nvSpPr>
        <p:spPr/>
        <p:txBody>
          <a:bodyPr/>
          <a:lstStyle/>
          <a:p>
            <a:r>
              <a:rPr lang="en-GB" dirty="0"/>
              <a:t>Desmond Tutu</a:t>
            </a:r>
          </a:p>
        </p:txBody>
      </p:sp>
      <p:pic>
        <p:nvPicPr>
          <p:cNvPr id="5" name="Picture 4">
            <a:extLst>
              <a:ext uri="{FF2B5EF4-FFF2-40B4-BE49-F238E27FC236}">
                <a16:creationId xmlns:a16="http://schemas.microsoft.com/office/drawing/2014/main" id="{6413AA1A-EEF4-4561-B13F-B0B3C59D6E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9129" y="1352143"/>
            <a:ext cx="3848450" cy="3848450"/>
          </a:xfrm>
          <a:prstGeom prst="rect">
            <a:avLst/>
          </a:prstGeom>
        </p:spPr>
      </p:pic>
      <p:grpSp>
        <p:nvGrpSpPr>
          <p:cNvPr id="7" name="Group 6">
            <a:extLst>
              <a:ext uri="{FF2B5EF4-FFF2-40B4-BE49-F238E27FC236}">
                <a16:creationId xmlns:a16="http://schemas.microsoft.com/office/drawing/2014/main" id="{10CCC792-3ACD-4009-80C8-43D127A08C71}"/>
              </a:ext>
            </a:extLst>
          </p:cNvPr>
          <p:cNvGrpSpPr/>
          <p:nvPr/>
        </p:nvGrpSpPr>
        <p:grpSpPr>
          <a:xfrm>
            <a:off x="595618" y="5176007"/>
            <a:ext cx="7944375" cy="994306"/>
            <a:chOff x="595618" y="5176007"/>
            <a:chExt cx="7944375" cy="994306"/>
          </a:xfrm>
        </p:grpSpPr>
        <p:sp>
          <p:nvSpPr>
            <p:cNvPr id="6" name="Rectangle 5">
              <a:extLst>
                <a:ext uri="{FF2B5EF4-FFF2-40B4-BE49-F238E27FC236}">
                  <a16:creationId xmlns:a16="http://schemas.microsoft.com/office/drawing/2014/main" id="{B0AFEF3B-E108-4CB1-AC98-1FF9AB6D8AE1}"/>
                </a:ext>
              </a:extLst>
            </p:cNvPr>
            <p:cNvSpPr/>
            <p:nvPr/>
          </p:nvSpPr>
          <p:spPr>
            <a:xfrm>
              <a:off x="595618" y="5176007"/>
              <a:ext cx="7944375" cy="9943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AEF5FC4D-C68E-4C0A-B3A7-51890C43F62D}"/>
                </a:ext>
              </a:extLst>
            </p:cNvPr>
            <p:cNvSpPr>
              <a:spLocks noChangeArrowheads="1"/>
            </p:cNvSpPr>
            <p:nvPr/>
          </p:nvSpPr>
          <p:spPr bwMode="auto">
            <a:xfrm>
              <a:off x="706435" y="5265272"/>
              <a:ext cx="772160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t>Desmond Tutu is a South African cleric and civil rights campaigner. He is known for his work in bringing an end to apartheid in South Africa and has also campaigned to bring an end to world poverty. </a:t>
              </a:r>
              <a:endParaRPr lang="en-GB" altLang="en-US" sz="1600" dirty="0">
                <a:solidFill>
                  <a:schemeClr val="tx1"/>
                </a:solidFill>
              </a:endParaRPr>
            </a:p>
          </p:txBody>
        </p:sp>
      </p:grpSp>
    </p:spTree>
    <p:extLst>
      <p:ext uri="{BB962C8B-B14F-4D97-AF65-F5344CB8AC3E}">
        <p14:creationId xmlns:p14="http://schemas.microsoft.com/office/powerpoint/2010/main" val="4022661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Early Life</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27085" y="1582340"/>
            <a:ext cx="3740150"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eaLnBrk="1" hangingPunct="1">
              <a:lnSpc>
                <a:spcPct val="100000"/>
              </a:lnSpc>
              <a:spcBef>
                <a:spcPct val="0"/>
              </a:spcBef>
              <a:buFontTx/>
              <a:buNone/>
            </a:pPr>
            <a:r>
              <a:rPr lang="en-GB" altLang="en-US" sz="1600" dirty="0"/>
              <a:t>Desmond was born on 7</a:t>
            </a:r>
            <a:r>
              <a:rPr lang="en-GB" altLang="en-US" sz="1600" baseline="30000" dirty="0"/>
              <a:t>th</a:t>
            </a:r>
            <a:r>
              <a:rPr lang="en-GB" altLang="en-US" sz="1600" dirty="0"/>
              <a:t> October 1931 in Klerksdorp, South Africa.</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The city where he grew up </a:t>
            </a:r>
            <a:r>
              <a:rPr lang="en-GB" altLang="en-US" sz="1600" dirty="0"/>
              <a:t>was known for its gold mining. It had been founded by White settlers originally from the Netherlands. These settlers were known as Voortrekkers and later, Afrikaners.</a:t>
            </a:r>
          </a:p>
          <a:p>
            <a:pPr eaLnBrk="1" hangingPunct="1">
              <a:lnSpc>
                <a:spcPct val="100000"/>
              </a:lnSpc>
              <a:spcBef>
                <a:spcPct val="0"/>
              </a:spcBef>
              <a:buFontTx/>
              <a:buNone/>
            </a:pPr>
            <a:endParaRPr lang="en-GB" altLang="en-US" sz="1600" dirty="0">
              <a:solidFill>
                <a:schemeClr val="tx1"/>
              </a:solidFill>
            </a:endParaRPr>
          </a:p>
          <a:p>
            <a:pPr eaLnBrk="1" hangingPunct="1">
              <a:lnSpc>
                <a:spcPct val="100000"/>
              </a:lnSpc>
              <a:spcBef>
                <a:spcPct val="0"/>
              </a:spcBef>
              <a:buFontTx/>
              <a:buNone/>
            </a:pPr>
            <a:r>
              <a:rPr lang="en-GB" altLang="en-US" sz="1600" dirty="0">
                <a:solidFill>
                  <a:schemeClr val="tx1"/>
                </a:solidFill>
              </a:rPr>
              <a:t>Like all Black people in the area, Desmond and his family were forced to live in a certain part of the town, known as the ‘native location’. Desmond’s family were poor, as were most Black families in Klerksdorp.</a:t>
            </a:r>
          </a:p>
        </p:txBody>
      </p:sp>
      <p:pic>
        <p:nvPicPr>
          <p:cNvPr id="5" name="Picture 4">
            <a:extLst>
              <a:ext uri="{FF2B5EF4-FFF2-40B4-BE49-F238E27FC236}">
                <a16:creationId xmlns:a16="http://schemas.microsoft.com/office/drawing/2014/main" id="{0CC062D6-623D-4D9E-A139-2C93BAD4CD6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49966" y="1655852"/>
            <a:ext cx="3940362" cy="3613642"/>
          </a:xfrm>
          <a:prstGeom prst="rect">
            <a:avLst/>
          </a:prstGeom>
        </p:spPr>
      </p:pic>
      <p:grpSp>
        <p:nvGrpSpPr>
          <p:cNvPr id="9" name="Group 8">
            <a:extLst>
              <a:ext uri="{FF2B5EF4-FFF2-40B4-BE49-F238E27FC236}">
                <a16:creationId xmlns:a16="http://schemas.microsoft.com/office/drawing/2014/main" id="{F4D2AD3E-5915-4F38-A1DF-4A4BC653594C}"/>
              </a:ext>
            </a:extLst>
          </p:cNvPr>
          <p:cNvGrpSpPr/>
          <p:nvPr/>
        </p:nvGrpSpPr>
        <p:grpSpPr>
          <a:xfrm>
            <a:off x="5711992" y="4798503"/>
            <a:ext cx="2770188" cy="1023530"/>
            <a:chOff x="5711992" y="4798503"/>
            <a:chExt cx="2770188" cy="1023530"/>
          </a:xfrm>
        </p:grpSpPr>
        <p:sp>
          <p:nvSpPr>
            <p:cNvPr id="6" name="TextBox 3">
              <a:extLst>
                <a:ext uri="{FF2B5EF4-FFF2-40B4-BE49-F238E27FC236}">
                  <a16:creationId xmlns:a16="http://schemas.microsoft.com/office/drawing/2014/main" id="{88B4DFE6-2AA5-4775-834E-424588B12343}"/>
                </a:ext>
              </a:extLst>
            </p:cNvPr>
            <p:cNvSpPr txBox="1">
              <a:spLocks noChangeArrowheads="1"/>
            </p:cNvSpPr>
            <p:nvPr/>
          </p:nvSpPr>
          <p:spPr bwMode="auto">
            <a:xfrm>
              <a:off x="5711992" y="5452145"/>
              <a:ext cx="2770188" cy="369888"/>
            </a:xfrm>
            <a:prstGeom prst="rect">
              <a:avLst/>
            </a:prstGeom>
            <a:solidFill>
              <a:schemeClr val="accent1"/>
            </a:solidFill>
            <a:ln>
              <a:noFill/>
            </a:ln>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gn="ctr">
                <a:lnSpc>
                  <a:spcPct val="100000"/>
                </a:lnSpc>
                <a:spcBef>
                  <a:spcPct val="0"/>
                </a:spcBef>
                <a:buFontTx/>
                <a:buNone/>
              </a:pPr>
              <a:r>
                <a:rPr lang="en-GB" altLang="en-US" dirty="0">
                  <a:solidFill>
                    <a:schemeClr val="bg1"/>
                  </a:solidFill>
                </a:rPr>
                <a:t>South Africa</a:t>
              </a:r>
            </a:p>
          </p:txBody>
        </p:sp>
        <p:cxnSp>
          <p:nvCxnSpPr>
            <p:cNvPr id="8" name="Straight Arrow Connector 7">
              <a:extLst>
                <a:ext uri="{FF2B5EF4-FFF2-40B4-BE49-F238E27FC236}">
                  <a16:creationId xmlns:a16="http://schemas.microsoft.com/office/drawing/2014/main" id="{AD03C30C-D719-42BF-83E3-A5F769200D6F}"/>
                </a:ext>
              </a:extLst>
            </p:cNvPr>
            <p:cNvCxnSpPr>
              <a:cxnSpLocks/>
            </p:cNvCxnSpPr>
            <p:nvPr/>
          </p:nvCxnSpPr>
          <p:spPr>
            <a:xfrm flipH="1" flipV="1">
              <a:off x="6878972" y="4798503"/>
              <a:ext cx="218115" cy="653643"/>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682637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ipe(down)">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FFC12AF3-4EF0-4DED-8E77-E70CB4A6B450}"/>
              </a:ext>
            </a:extLst>
          </p:cNvPr>
          <p:cNvSpPr/>
          <p:nvPr/>
        </p:nvSpPr>
        <p:spPr>
          <a:xfrm>
            <a:off x="693493" y="2304198"/>
            <a:ext cx="7849926" cy="384823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Education</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39984" y="2381658"/>
            <a:ext cx="3526169"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t>Originally, Desmond wanted to become a doctor but his parents couldn’t afford the tuition fees. Instead, Desmond trained as a teacher.</a:t>
            </a:r>
          </a:p>
          <a:p>
            <a:pPr>
              <a:lnSpc>
                <a:spcPct val="100000"/>
              </a:lnSpc>
              <a:spcBef>
                <a:spcPct val="0"/>
              </a:spcBef>
              <a:buNone/>
            </a:pPr>
            <a:endParaRPr lang="en-GB" altLang="en-US" sz="1600" dirty="0"/>
          </a:p>
          <a:p>
            <a:pPr>
              <a:lnSpc>
                <a:spcPct val="100000"/>
              </a:lnSpc>
              <a:spcBef>
                <a:spcPct val="0"/>
              </a:spcBef>
              <a:buNone/>
            </a:pPr>
            <a:r>
              <a:rPr lang="en-GB" altLang="en-US" sz="1600" dirty="0"/>
              <a:t>In 1953, the South African government introduced a law called the Bantu Education Act. This law made all education completely separate for Black and White children. Facilities provided for Black children were nowhere near the standard provided for White students. After the introduction of the law, Desmond felt he could no longer be a teacher.    </a:t>
            </a:r>
            <a:endParaRPr lang="en-GB" altLang="en-US" sz="1600" dirty="0">
              <a:solidFill>
                <a:schemeClr val="tx1"/>
              </a:solidFill>
            </a:endParaRPr>
          </a:p>
        </p:txBody>
      </p:sp>
      <p:pic>
        <p:nvPicPr>
          <p:cNvPr id="7" name="Picture 6">
            <a:extLst>
              <a:ext uri="{FF2B5EF4-FFF2-40B4-BE49-F238E27FC236}">
                <a16:creationId xmlns:a16="http://schemas.microsoft.com/office/drawing/2014/main" id="{5F013DA7-C174-47F7-9FB8-FB2B9C787CD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20998" y="2803653"/>
            <a:ext cx="4029509" cy="2849328"/>
          </a:xfrm>
          <a:prstGeom prst="rect">
            <a:avLst/>
          </a:prstGeom>
        </p:spPr>
      </p:pic>
      <p:sp>
        <p:nvSpPr>
          <p:cNvPr id="10" name="Rectangle 9">
            <a:extLst>
              <a:ext uri="{FF2B5EF4-FFF2-40B4-BE49-F238E27FC236}">
                <a16:creationId xmlns:a16="http://schemas.microsoft.com/office/drawing/2014/main" id="{7DDAF91B-806D-4EC0-A150-D2DC2BBBE9A2}"/>
              </a:ext>
            </a:extLst>
          </p:cNvPr>
          <p:cNvSpPr/>
          <p:nvPr/>
        </p:nvSpPr>
        <p:spPr>
          <a:xfrm>
            <a:off x="785772" y="1417693"/>
            <a:ext cx="7665367" cy="830997"/>
          </a:xfrm>
          <a:prstGeom prst="rect">
            <a:avLst/>
          </a:prstGeom>
        </p:spPr>
        <p:txBody>
          <a:bodyPr wrap="square">
            <a:spAutoFit/>
          </a:bodyPr>
          <a:lstStyle/>
          <a:p>
            <a:pPr>
              <a:lnSpc>
                <a:spcPct val="100000"/>
              </a:lnSpc>
              <a:spcBef>
                <a:spcPct val="0"/>
              </a:spcBef>
              <a:buNone/>
            </a:pPr>
            <a:r>
              <a:rPr lang="en-GB" altLang="en-US" sz="1600" dirty="0"/>
              <a:t>Desmond’s father, Zachariah, was a primary school teacher. Desmond attended his father’s school, where he discovered a love of reading and football. Desmond did well at secondary school and enjoyed playing rugby while there.</a:t>
            </a:r>
          </a:p>
        </p:txBody>
      </p:sp>
    </p:spTree>
    <p:extLst>
      <p:ext uri="{BB962C8B-B14F-4D97-AF65-F5344CB8AC3E}">
        <p14:creationId xmlns:p14="http://schemas.microsoft.com/office/powerpoint/2010/main" val="222273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Apartheid</a:t>
            </a:r>
          </a:p>
        </p:txBody>
      </p:sp>
      <p:grpSp>
        <p:nvGrpSpPr>
          <p:cNvPr id="6" name="Group 5">
            <a:extLst>
              <a:ext uri="{FF2B5EF4-FFF2-40B4-BE49-F238E27FC236}">
                <a16:creationId xmlns:a16="http://schemas.microsoft.com/office/drawing/2014/main" id="{1383AA38-10F6-45D8-9EEF-58BDD5C1EA7E}"/>
              </a:ext>
            </a:extLst>
          </p:cNvPr>
          <p:cNvGrpSpPr/>
          <p:nvPr/>
        </p:nvGrpSpPr>
        <p:grpSpPr>
          <a:xfrm>
            <a:off x="729842" y="2082626"/>
            <a:ext cx="7608815" cy="1457528"/>
            <a:chOff x="729842" y="2082626"/>
            <a:chExt cx="7608815" cy="1457528"/>
          </a:xfrm>
        </p:grpSpPr>
        <p:sp>
          <p:nvSpPr>
            <p:cNvPr id="5" name="Rectangle 4">
              <a:extLst>
                <a:ext uri="{FF2B5EF4-FFF2-40B4-BE49-F238E27FC236}">
                  <a16:creationId xmlns:a16="http://schemas.microsoft.com/office/drawing/2014/main" id="{16187EEE-741C-44E5-BABA-E0EA046D516C}"/>
                </a:ext>
              </a:extLst>
            </p:cNvPr>
            <p:cNvSpPr/>
            <p:nvPr/>
          </p:nvSpPr>
          <p:spPr>
            <a:xfrm>
              <a:off x="729842" y="2082626"/>
              <a:ext cx="7608815" cy="145752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841512" y="2180972"/>
              <a:ext cx="7128029"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The word ‘apartheid’ comes from the Afrikaans language and means ‘separateness’ or ‘</a:t>
              </a:r>
              <a:r>
                <a:rPr lang="en-GB" altLang="en-US" sz="1600" dirty="0" err="1"/>
                <a:t>distantiation</a:t>
              </a:r>
              <a:r>
                <a:rPr lang="en-GB" altLang="en-US" sz="1600" dirty="0"/>
                <a:t>’</a:t>
              </a:r>
              <a:r>
                <a:rPr lang="en-GB" altLang="en-US" sz="1600" dirty="0">
                  <a:solidFill>
                    <a:schemeClr val="tx1"/>
                  </a:solidFill>
                </a:rPr>
                <a:t>. It was a system designed to keep Black and White people completely apart in all aspects of life. The system officially started in 1948 although oppression of Black people had been happening for many years before that.</a:t>
              </a:r>
            </a:p>
          </p:txBody>
        </p:sp>
      </p:grpSp>
      <p:sp>
        <p:nvSpPr>
          <p:cNvPr id="10" name="Rectangle 9">
            <a:extLst>
              <a:ext uri="{FF2B5EF4-FFF2-40B4-BE49-F238E27FC236}">
                <a16:creationId xmlns:a16="http://schemas.microsoft.com/office/drawing/2014/main" id="{7DDAF91B-806D-4EC0-A150-D2DC2BBBE9A2}"/>
              </a:ext>
            </a:extLst>
          </p:cNvPr>
          <p:cNvSpPr/>
          <p:nvPr/>
        </p:nvSpPr>
        <p:spPr>
          <a:xfrm>
            <a:off x="729841" y="1579275"/>
            <a:ext cx="8076692" cy="338554"/>
          </a:xfrm>
          <a:prstGeom prst="rect">
            <a:avLst/>
          </a:prstGeom>
        </p:spPr>
        <p:txBody>
          <a:bodyPr wrap="square">
            <a:spAutoFit/>
          </a:bodyPr>
          <a:lstStyle/>
          <a:p>
            <a:pPr>
              <a:lnSpc>
                <a:spcPct val="100000"/>
              </a:lnSpc>
              <a:spcBef>
                <a:spcPct val="0"/>
              </a:spcBef>
              <a:buNone/>
            </a:pPr>
            <a:r>
              <a:rPr lang="en-GB" altLang="en-US" sz="1600" dirty="0"/>
              <a:t>The Bantu Education Act was part of a system in South Africa known as apartheid.</a:t>
            </a:r>
          </a:p>
        </p:txBody>
      </p:sp>
      <p:grpSp>
        <p:nvGrpSpPr>
          <p:cNvPr id="8" name="Group 7">
            <a:extLst>
              <a:ext uri="{FF2B5EF4-FFF2-40B4-BE49-F238E27FC236}">
                <a16:creationId xmlns:a16="http://schemas.microsoft.com/office/drawing/2014/main" id="{68F4C973-7013-4FB0-BDBB-E768DDCFBB1F}"/>
              </a:ext>
            </a:extLst>
          </p:cNvPr>
          <p:cNvGrpSpPr/>
          <p:nvPr/>
        </p:nvGrpSpPr>
        <p:grpSpPr>
          <a:xfrm>
            <a:off x="729841" y="3658752"/>
            <a:ext cx="7608816" cy="1810870"/>
            <a:chOff x="729841" y="3658752"/>
            <a:chExt cx="7608816" cy="1810870"/>
          </a:xfrm>
        </p:grpSpPr>
        <p:sp>
          <p:nvSpPr>
            <p:cNvPr id="9" name="Rectangle 8">
              <a:extLst>
                <a:ext uri="{FF2B5EF4-FFF2-40B4-BE49-F238E27FC236}">
                  <a16:creationId xmlns:a16="http://schemas.microsoft.com/office/drawing/2014/main" id="{51287E6B-DD2F-4BDC-B5F4-2032C7C8FE10}"/>
                </a:ext>
              </a:extLst>
            </p:cNvPr>
            <p:cNvSpPr/>
            <p:nvPr/>
          </p:nvSpPr>
          <p:spPr>
            <a:xfrm>
              <a:off x="729841" y="3658752"/>
              <a:ext cx="7608815" cy="181087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CBB14F5D-81BF-4095-B784-B7CAFD882CFB}"/>
                </a:ext>
              </a:extLst>
            </p:cNvPr>
            <p:cNvSpPr/>
            <p:nvPr/>
          </p:nvSpPr>
          <p:spPr>
            <a:xfrm>
              <a:off x="799567" y="3806505"/>
              <a:ext cx="7539090" cy="1569660"/>
            </a:xfrm>
            <a:prstGeom prst="rect">
              <a:avLst/>
            </a:prstGeom>
          </p:spPr>
          <p:txBody>
            <a:bodyPr wrap="square">
              <a:spAutoFit/>
            </a:bodyPr>
            <a:lstStyle/>
            <a:p>
              <a:r>
                <a:rPr lang="en-GB" sz="1600" dirty="0"/>
                <a:t>Apartheid served to oppress Black people in all areas of their lives. They were forced to live in certain areas. If they had to travel, they were forced to carry travel papers. Marriage between Black and White people was outlawed.</a:t>
              </a:r>
            </a:p>
            <a:p>
              <a:endParaRPr lang="en-GB" sz="1600" dirty="0"/>
            </a:p>
            <a:p>
              <a:r>
                <a:rPr lang="en-GB" sz="1600" dirty="0"/>
                <a:t>As time went on, more apartheid laws were passed. If Black people disobeyed the laws, they were imprisoned.</a:t>
              </a:r>
            </a:p>
          </p:txBody>
        </p:sp>
      </p:grpSp>
    </p:spTree>
    <p:extLst>
      <p:ext uri="{BB962C8B-B14F-4D97-AF65-F5344CB8AC3E}">
        <p14:creationId xmlns:p14="http://schemas.microsoft.com/office/powerpoint/2010/main" val="3608744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Becoming a Priest</a:t>
            </a:r>
          </a:p>
        </p:txBody>
      </p:sp>
      <p:sp>
        <p:nvSpPr>
          <p:cNvPr id="10" name="Rectangle 9">
            <a:extLst>
              <a:ext uri="{FF2B5EF4-FFF2-40B4-BE49-F238E27FC236}">
                <a16:creationId xmlns:a16="http://schemas.microsoft.com/office/drawing/2014/main" id="{7DDAF91B-806D-4EC0-A150-D2DC2BBBE9A2}"/>
              </a:ext>
            </a:extLst>
          </p:cNvPr>
          <p:cNvSpPr/>
          <p:nvPr/>
        </p:nvSpPr>
        <p:spPr>
          <a:xfrm>
            <a:off x="701248" y="1579275"/>
            <a:ext cx="7645797" cy="830997"/>
          </a:xfrm>
          <a:prstGeom prst="rect">
            <a:avLst/>
          </a:prstGeom>
        </p:spPr>
        <p:txBody>
          <a:bodyPr wrap="square">
            <a:spAutoFit/>
          </a:bodyPr>
          <a:lstStyle/>
          <a:p>
            <a:pPr>
              <a:spcBef>
                <a:spcPct val="0"/>
              </a:spcBef>
            </a:pPr>
            <a:r>
              <a:rPr lang="en-GB" altLang="en-US" sz="1600" dirty="0"/>
              <a:t>In his childhood, Desmond had become a Christian. After feeling he could not longer continue as a teacher, Desmond decided to become a priest instead. After studying religion at college, Desmond was ordained as a priest in 1960. </a:t>
            </a:r>
          </a:p>
        </p:txBody>
      </p:sp>
      <p:grpSp>
        <p:nvGrpSpPr>
          <p:cNvPr id="7" name="Group 6">
            <a:extLst>
              <a:ext uri="{FF2B5EF4-FFF2-40B4-BE49-F238E27FC236}">
                <a16:creationId xmlns:a16="http://schemas.microsoft.com/office/drawing/2014/main" id="{3D8ACFA7-9E45-421F-8FE6-D03B33582467}"/>
              </a:ext>
            </a:extLst>
          </p:cNvPr>
          <p:cNvGrpSpPr/>
          <p:nvPr/>
        </p:nvGrpSpPr>
        <p:grpSpPr>
          <a:xfrm>
            <a:off x="600581" y="2516346"/>
            <a:ext cx="7880689" cy="2953276"/>
            <a:chOff x="600581" y="2516346"/>
            <a:chExt cx="7880689" cy="2953276"/>
          </a:xfrm>
        </p:grpSpPr>
        <p:sp>
          <p:nvSpPr>
            <p:cNvPr id="6" name="Rectangle 5">
              <a:extLst>
                <a:ext uri="{FF2B5EF4-FFF2-40B4-BE49-F238E27FC236}">
                  <a16:creationId xmlns:a16="http://schemas.microsoft.com/office/drawing/2014/main" id="{9BBE3FD6-60A5-491B-87FA-088A11C4DCDE}"/>
                </a:ext>
              </a:extLst>
            </p:cNvPr>
            <p:cNvSpPr/>
            <p:nvPr/>
          </p:nvSpPr>
          <p:spPr>
            <a:xfrm>
              <a:off x="600581" y="2516346"/>
              <a:ext cx="7880689" cy="295327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786598" y="2684125"/>
              <a:ext cx="4733358"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In 1962, Desmond was given funding to travel to England to do further studies in religion. Desmond’s wife, </a:t>
              </a:r>
              <a:r>
                <a:rPr lang="en-GB" altLang="en-US" sz="1600" dirty="0" err="1">
                  <a:solidFill>
                    <a:schemeClr val="tx1"/>
                  </a:solidFill>
                </a:rPr>
                <a:t>Nomalizo</a:t>
              </a:r>
              <a:r>
                <a:rPr lang="en-GB" altLang="en-US" sz="1600" dirty="0">
                  <a:solidFill>
                    <a:schemeClr val="tx1"/>
                  </a:solidFill>
                </a:rPr>
                <a:t>, and their children travelled with him. As Black people, the Tutu family had to get permission from the South African government to travel. It is thought that they were given permission because at the time, Desmond wasn’t involved in the anti-apartheid movement. While living in England, the Tutu family saw what freedom they had away from apartheid. </a:t>
              </a:r>
            </a:p>
          </p:txBody>
        </p:sp>
        <p:pic>
          <p:nvPicPr>
            <p:cNvPr id="5" name="Picture 4">
              <a:extLst>
                <a:ext uri="{FF2B5EF4-FFF2-40B4-BE49-F238E27FC236}">
                  <a16:creationId xmlns:a16="http://schemas.microsoft.com/office/drawing/2014/main" id="{695D0A8C-9218-424C-8F21-2F160C688C4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0336" t="29602" r="38012" b="34495"/>
            <a:stretch/>
          </p:blipFill>
          <p:spPr>
            <a:xfrm>
              <a:off x="6342077" y="2684124"/>
              <a:ext cx="1484851" cy="2462213"/>
            </a:xfrm>
            <a:prstGeom prst="rect">
              <a:avLst/>
            </a:prstGeom>
          </p:spPr>
        </p:pic>
      </p:grpSp>
    </p:spTree>
    <p:extLst>
      <p:ext uri="{BB962C8B-B14F-4D97-AF65-F5344CB8AC3E}">
        <p14:creationId xmlns:p14="http://schemas.microsoft.com/office/powerpoint/2010/main" val="3715977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Return to South Africa</a:t>
            </a:r>
          </a:p>
        </p:txBody>
      </p:sp>
      <p:sp>
        <p:nvSpPr>
          <p:cNvPr id="3" name="Rectangle 4">
            <a:extLst>
              <a:ext uri="{FF2B5EF4-FFF2-40B4-BE49-F238E27FC236}">
                <a16:creationId xmlns:a16="http://schemas.microsoft.com/office/drawing/2014/main" id="{FBE56EB9-8B5E-43D7-B94D-DD7F9E72B4E0}"/>
              </a:ext>
            </a:extLst>
          </p:cNvPr>
          <p:cNvSpPr>
            <a:spLocks noChangeArrowheads="1"/>
          </p:cNvSpPr>
          <p:nvPr/>
        </p:nvSpPr>
        <p:spPr bwMode="auto">
          <a:xfrm>
            <a:off x="727875" y="1593558"/>
            <a:ext cx="4389409"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z="1600" dirty="0">
                <a:solidFill>
                  <a:schemeClr val="tx1"/>
                </a:solidFill>
              </a:rPr>
              <a:t>In 1966, Desmond and his family returned to South Africa. The family found it difficult to readjust to living life under apartheid.</a:t>
            </a:r>
          </a:p>
          <a:p>
            <a:pPr>
              <a:lnSpc>
                <a:spcPct val="100000"/>
              </a:lnSpc>
              <a:spcBef>
                <a:spcPct val="0"/>
              </a:spcBef>
              <a:buNone/>
            </a:pPr>
            <a:endParaRPr lang="en-GB" altLang="en-US" sz="1600" dirty="0">
              <a:solidFill>
                <a:schemeClr val="tx1"/>
              </a:solidFill>
            </a:endParaRPr>
          </a:p>
          <a:p>
            <a:pPr>
              <a:lnSpc>
                <a:spcPct val="100000"/>
              </a:lnSpc>
              <a:spcBef>
                <a:spcPct val="0"/>
              </a:spcBef>
              <a:buNone/>
            </a:pPr>
            <a:r>
              <a:rPr lang="en-GB" altLang="en-US" sz="1600" dirty="0">
                <a:solidFill>
                  <a:schemeClr val="tx1"/>
                </a:solidFill>
              </a:rPr>
              <a:t>Desmond began to speak out against apartheid. In 1968, a group of students at Fort Hare held a peaceful sit-in protest against apartheid. The police threatened to disperse the protesters through the use of dogs. Desmond walked into the group and began to pray with the students.</a:t>
            </a:r>
          </a:p>
        </p:txBody>
      </p:sp>
      <p:pic>
        <p:nvPicPr>
          <p:cNvPr id="6" name="Picture 5">
            <a:extLst>
              <a:ext uri="{FF2B5EF4-FFF2-40B4-BE49-F238E27FC236}">
                <a16:creationId xmlns:a16="http://schemas.microsoft.com/office/drawing/2014/main" id="{16F1FBFA-6936-40DA-9249-C4C9154FC4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26715" y="1892459"/>
            <a:ext cx="4527958" cy="4527958"/>
          </a:xfrm>
          <a:prstGeom prst="rect">
            <a:avLst/>
          </a:prstGeom>
        </p:spPr>
      </p:pic>
    </p:spTree>
    <p:extLst>
      <p:ext uri="{BB962C8B-B14F-4D97-AF65-F5344CB8AC3E}">
        <p14:creationId xmlns:p14="http://schemas.microsoft.com/office/powerpoint/2010/main" val="732201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2CD86A1-C69D-4F2E-86FA-8B51B70A15C8}"/>
              </a:ext>
            </a:extLst>
          </p:cNvPr>
          <p:cNvSpPr/>
          <p:nvPr/>
        </p:nvSpPr>
        <p:spPr>
          <a:xfrm>
            <a:off x="715963" y="2971701"/>
            <a:ext cx="7790474" cy="325492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The Soweto Uprising</a:t>
            </a:r>
          </a:p>
        </p:txBody>
      </p:sp>
      <p:sp>
        <p:nvSpPr>
          <p:cNvPr id="4" name="Rectangle 4">
            <a:extLst>
              <a:ext uri="{FF2B5EF4-FFF2-40B4-BE49-F238E27FC236}">
                <a16:creationId xmlns:a16="http://schemas.microsoft.com/office/drawing/2014/main" id="{41B77E31-A4ED-48F5-BD56-B4B803F85788}"/>
              </a:ext>
            </a:extLst>
          </p:cNvPr>
          <p:cNvSpPr>
            <a:spLocks noChangeArrowheads="1"/>
          </p:cNvSpPr>
          <p:nvPr/>
        </p:nvSpPr>
        <p:spPr bwMode="auto">
          <a:xfrm>
            <a:off x="715963" y="1577975"/>
            <a:ext cx="7667625" cy="12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FontTx/>
              <a:buNone/>
            </a:pPr>
            <a:r>
              <a:rPr lang="en-GB" altLang="en-US" sz="1600" dirty="0">
                <a:solidFill>
                  <a:schemeClr val="tx1"/>
                </a:solidFill>
              </a:rPr>
              <a:t>On 16</a:t>
            </a:r>
            <a:r>
              <a:rPr lang="en-GB" altLang="en-US" sz="1600" baseline="30000" dirty="0">
                <a:solidFill>
                  <a:schemeClr val="tx1"/>
                </a:solidFill>
              </a:rPr>
              <a:t>th</a:t>
            </a:r>
            <a:r>
              <a:rPr lang="en-GB" altLang="en-US" sz="1600" dirty="0">
                <a:solidFill>
                  <a:schemeClr val="tx1"/>
                </a:solidFill>
              </a:rPr>
              <a:t> June 1976, </a:t>
            </a:r>
            <a:r>
              <a:rPr lang="en-GB" altLang="en-US" sz="1600" dirty="0"/>
              <a:t>more than 10,000 Black students started a peaceful march to protest against apartheid education policies. </a:t>
            </a:r>
            <a:r>
              <a:rPr lang="en-GB" altLang="en-US" sz="1600" dirty="0">
                <a:solidFill>
                  <a:schemeClr val="tx1"/>
                </a:solidFill>
              </a:rPr>
              <a:t>Police set their trained dog on the protestors before firing tear gas and bullets into the crowd of marching children. Exact figures are unknown but it is thought that between 176 and 700 children lost their lives.</a:t>
            </a:r>
          </a:p>
        </p:txBody>
      </p:sp>
      <p:pic>
        <p:nvPicPr>
          <p:cNvPr id="6" name="Picture 5">
            <a:extLst>
              <a:ext uri="{FF2B5EF4-FFF2-40B4-BE49-F238E27FC236}">
                <a16:creationId xmlns:a16="http://schemas.microsoft.com/office/drawing/2014/main" id="{5E0E3159-4A07-40ED-9334-1A22CC955A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10606" y="3203989"/>
            <a:ext cx="4077050" cy="2781861"/>
          </a:xfrm>
          <a:prstGeom prst="rect">
            <a:avLst/>
          </a:prstGeom>
        </p:spPr>
      </p:pic>
      <p:sp>
        <p:nvSpPr>
          <p:cNvPr id="7" name="Rectangle 6">
            <a:extLst>
              <a:ext uri="{FF2B5EF4-FFF2-40B4-BE49-F238E27FC236}">
                <a16:creationId xmlns:a16="http://schemas.microsoft.com/office/drawing/2014/main" id="{37EE1A69-C28A-40B6-86F8-DF9DE5B007D5}"/>
              </a:ext>
            </a:extLst>
          </p:cNvPr>
          <p:cNvSpPr/>
          <p:nvPr/>
        </p:nvSpPr>
        <p:spPr>
          <a:xfrm>
            <a:off x="833410" y="3203989"/>
            <a:ext cx="3092639" cy="2554545"/>
          </a:xfrm>
          <a:prstGeom prst="rect">
            <a:avLst/>
          </a:prstGeom>
        </p:spPr>
        <p:txBody>
          <a:bodyPr wrap="square">
            <a:spAutoFit/>
          </a:bodyPr>
          <a:lstStyle/>
          <a:p>
            <a:r>
              <a:rPr lang="en-GB" sz="1600" dirty="0"/>
              <a:t>This event, as well as others, made Desmond become more involved in the anti-apartheid movement. In a sermon, he described the silence of the White members of his church as ‘deafening’ and asked whether they would have been so quiet if the school children who were killed had been White.</a:t>
            </a:r>
          </a:p>
        </p:txBody>
      </p:sp>
    </p:spTree>
    <p:extLst>
      <p:ext uri="{BB962C8B-B14F-4D97-AF65-F5344CB8AC3E}">
        <p14:creationId xmlns:p14="http://schemas.microsoft.com/office/powerpoint/2010/main" val="3818939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Campaigning</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584775"/>
          </a:xfrm>
          <a:prstGeom prst="rect">
            <a:avLst/>
          </a:prstGeom>
        </p:spPr>
        <p:txBody>
          <a:bodyPr wrap="square">
            <a:spAutoFit/>
          </a:bodyPr>
          <a:lstStyle/>
          <a:p>
            <a:pPr>
              <a:spcBef>
                <a:spcPct val="0"/>
              </a:spcBef>
            </a:pPr>
            <a:r>
              <a:rPr lang="en-GB" altLang="en-US" sz="1600" dirty="0"/>
              <a:t>Across the world, some countries were beginning to boycott South African goods in protest against apartheid. Desmond spoke out in favour of this boycott.</a:t>
            </a:r>
          </a:p>
        </p:txBody>
      </p:sp>
      <p:grpSp>
        <p:nvGrpSpPr>
          <p:cNvPr id="13" name="Group 12">
            <a:extLst>
              <a:ext uri="{FF2B5EF4-FFF2-40B4-BE49-F238E27FC236}">
                <a16:creationId xmlns:a16="http://schemas.microsoft.com/office/drawing/2014/main" id="{BAF0165F-3CB2-420F-9F0D-ADBB9CF7FD44}"/>
              </a:ext>
            </a:extLst>
          </p:cNvPr>
          <p:cNvGrpSpPr/>
          <p:nvPr/>
        </p:nvGrpSpPr>
        <p:grpSpPr>
          <a:xfrm>
            <a:off x="822121" y="3342907"/>
            <a:ext cx="7673028" cy="994306"/>
            <a:chOff x="822121" y="3342907"/>
            <a:chExt cx="7673028" cy="994306"/>
          </a:xfrm>
        </p:grpSpPr>
        <p:sp>
          <p:nvSpPr>
            <p:cNvPr id="12" name="Rectangle 11">
              <a:extLst>
                <a:ext uri="{FF2B5EF4-FFF2-40B4-BE49-F238E27FC236}">
                  <a16:creationId xmlns:a16="http://schemas.microsoft.com/office/drawing/2014/main" id="{B96F158A-867C-42BA-A7AB-EF0F82037962}"/>
                </a:ext>
              </a:extLst>
            </p:cNvPr>
            <p:cNvSpPr/>
            <p:nvPr/>
          </p:nvSpPr>
          <p:spPr>
            <a:xfrm>
              <a:off x="822121" y="3342907"/>
              <a:ext cx="7673028" cy="99430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FE7C077-5865-44C6-B379-EC0B15BCBF90}"/>
                </a:ext>
              </a:extLst>
            </p:cNvPr>
            <p:cNvSpPr/>
            <p:nvPr/>
          </p:nvSpPr>
          <p:spPr>
            <a:xfrm>
              <a:off x="3632433" y="3432072"/>
              <a:ext cx="4787215" cy="830997"/>
            </a:xfrm>
            <a:prstGeom prst="rect">
              <a:avLst/>
            </a:prstGeom>
          </p:spPr>
          <p:txBody>
            <a:bodyPr wrap="square">
              <a:spAutoFit/>
            </a:bodyPr>
            <a:lstStyle/>
            <a:p>
              <a:r>
                <a:rPr lang="en-GB" sz="1600" dirty="0"/>
                <a:t>In 1980, Desmond led a protest march against apartheid and was arrested. The authorities confiscated his passport.  </a:t>
              </a:r>
            </a:p>
          </p:txBody>
        </p:sp>
      </p:grpSp>
      <p:grpSp>
        <p:nvGrpSpPr>
          <p:cNvPr id="11" name="Group 10">
            <a:extLst>
              <a:ext uri="{FF2B5EF4-FFF2-40B4-BE49-F238E27FC236}">
                <a16:creationId xmlns:a16="http://schemas.microsoft.com/office/drawing/2014/main" id="{1C71B7C4-C85F-40D2-A141-93BDF37D2F67}"/>
              </a:ext>
            </a:extLst>
          </p:cNvPr>
          <p:cNvGrpSpPr/>
          <p:nvPr/>
        </p:nvGrpSpPr>
        <p:grpSpPr>
          <a:xfrm>
            <a:off x="822121" y="2261765"/>
            <a:ext cx="7731593" cy="994306"/>
            <a:chOff x="822121" y="2261765"/>
            <a:chExt cx="7731593" cy="994306"/>
          </a:xfrm>
        </p:grpSpPr>
        <p:sp>
          <p:nvSpPr>
            <p:cNvPr id="10" name="Rectangle 9">
              <a:extLst>
                <a:ext uri="{FF2B5EF4-FFF2-40B4-BE49-F238E27FC236}">
                  <a16:creationId xmlns:a16="http://schemas.microsoft.com/office/drawing/2014/main" id="{A8A6A8FC-5652-44E5-95E8-37261B1D12E1}"/>
                </a:ext>
              </a:extLst>
            </p:cNvPr>
            <p:cNvSpPr/>
            <p:nvPr/>
          </p:nvSpPr>
          <p:spPr>
            <a:xfrm>
              <a:off x="822121" y="2261765"/>
              <a:ext cx="7673028" cy="99430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CDC02B0C-B792-4C7F-98B2-0A63418349D1}"/>
                </a:ext>
              </a:extLst>
            </p:cNvPr>
            <p:cNvSpPr/>
            <p:nvPr/>
          </p:nvSpPr>
          <p:spPr>
            <a:xfrm>
              <a:off x="3632433" y="2342109"/>
              <a:ext cx="4921281" cy="830997"/>
            </a:xfrm>
            <a:prstGeom prst="rect">
              <a:avLst/>
            </a:prstGeom>
          </p:spPr>
          <p:txBody>
            <a:bodyPr wrap="square">
              <a:spAutoFit/>
            </a:bodyPr>
            <a:lstStyle/>
            <a:p>
              <a:r>
                <a:rPr lang="en-GB" sz="1600" dirty="0"/>
                <a:t>He held a 24-hour prayer vigil at St Mary’s Cathedral in support of anti-apartheid campaigners who had been imprisoned.</a:t>
              </a:r>
            </a:p>
          </p:txBody>
        </p:sp>
      </p:grpSp>
      <p:pic>
        <p:nvPicPr>
          <p:cNvPr id="5" name="Picture 4">
            <a:extLst>
              <a:ext uri="{FF2B5EF4-FFF2-40B4-BE49-F238E27FC236}">
                <a16:creationId xmlns:a16="http://schemas.microsoft.com/office/drawing/2014/main" id="{BB66658E-19FA-4B97-A7FE-C61EAA2FF94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66256" y="2250428"/>
            <a:ext cx="4162234" cy="4162234"/>
          </a:xfrm>
          <a:prstGeom prst="rect">
            <a:avLst/>
          </a:prstGeom>
        </p:spPr>
      </p:pic>
    </p:spTree>
    <p:extLst>
      <p:ext uri="{BB962C8B-B14F-4D97-AF65-F5344CB8AC3E}">
        <p14:creationId xmlns:p14="http://schemas.microsoft.com/office/powerpoint/2010/main" val="2527784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1EBA1820-7F58-433D-935D-C87959EB9A3C}"/>
              </a:ext>
            </a:extLst>
          </p:cNvPr>
          <p:cNvGrpSpPr/>
          <p:nvPr/>
        </p:nvGrpSpPr>
        <p:grpSpPr>
          <a:xfrm>
            <a:off x="707574" y="2165384"/>
            <a:ext cx="7773696" cy="3799188"/>
            <a:chOff x="707574" y="2316386"/>
            <a:chExt cx="7773696" cy="3799188"/>
          </a:xfrm>
        </p:grpSpPr>
        <p:sp>
          <p:nvSpPr>
            <p:cNvPr id="8" name="Rectangle 7">
              <a:extLst>
                <a:ext uri="{FF2B5EF4-FFF2-40B4-BE49-F238E27FC236}">
                  <a16:creationId xmlns:a16="http://schemas.microsoft.com/office/drawing/2014/main" id="{5290964D-B455-43F6-A9A3-0B43C7018C88}"/>
                </a:ext>
              </a:extLst>
            </p:cNvPr>
            <p:cNvSpPr/>
            <p:nvPr/>
          </p:nvSpPr>
          <p:spPr>
            <a:xfrm>
              <a:off x="707574" y="2316386"/>
              <a:ext cx="7773696" cy="3799188"/>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6F46FFF-FC23-4F00-8940-F44BFC069344}"/>
                </a:ext>
              </a:extLst>
            </p:cNvPr>
            <p:cNvSpPr/>
            <p:nvPr/>
          </p:nvSpPr>
          <p:spPr>
            <a:xfrm>
              <a:off x="774686" y="2358331"/>
              <a:ext cx="3176529" cy="1569660"/>
            </a:xfrm>
            <a:prstGeom prst="rect">
              <a:avLst/>
            </a:prstGeom>
          </p:spPr>
          <p:txBody>
            <a:bodyPr wrap="square">
              <a:spAutoFit/>
            </a:bodyPr>
            <a:lstStyle/>
            <a:p>
              <a:r>
                <a:rPr lang="en-GB" sz="1600" dirty="0"/>
                <a:t>Desmond’s career in the church continued to develop. He was given the position of bishop of Johannesburg in 1985, becoming the first Black person to take on the role. </a:t>
              </a:r>
            </a:p>
          </p:txBody>
        </p:sp>
        <p:sp>
          <p:nvSpPr>
            <p:cNvPr id="6" name="Rectangle 5">
              <a:extLst>
                <a:ext uri="{FF2B5EF4-FFF2-40B4-BE49-F238E27FC236}">
                  <a16:creationId xmlns:a16="http://schemas.microsoft.com/office/drawing/2014/main" id="{6FA11903-EF60-4D4B-8795-F32691A72979}"/>
                </a:ext>
              </a:extLst>
            </p:cNvPr>
            <p:cNvSpPr/>
            <p:nvPr/>
          </p:nvSpPr>
          <p:spPr>
            <a:xfrm>
              <a:off x="774686" y="3940178"/>
              <a:ext cx="2346019" cy="2141840"/>
            </a:xfrm>
            <a:prstGeom prst="rect">
              <a:avLst/>
            </a:prstGeom>
          </p:spPr>
          <p:txBody>
            <a:bodyPr wrap="square">
              <a:spAutoFit/>
            </a:bodyPr>
            <a:lstStyle/>
            <a:p>
              <a:r>
                <a:rPr lang="en-GB" sz="1600" dirty="0"/>
                <a:t>In 1986, Desmond became the archbishop of Cape Town, which is the most senior position in the South African church. Again, he was the first Black person to hold this position.</a:t>
              </a:r>
            </a:p>
          </p:txBody>
        </p:sp>
      </p:grpSp>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Achievements</a:t>
            </a:r>
          </a:p>
        </p:txBody>
      </p:sp>
      <p:sp>
        <p:nvSpPr>
          <p:cNvPr id="7" name="Rectangle 6">
            <a:extLst>
              <a:ext uri="{FF2B5EF4-FFF2-40B4-BE49-F238E27FC236}">
                <a16:creationId xmlns:a16="http://schemas.microsoft.com/office/drawing/2014/main" id="{37EE1A69-C28A-40B6-86F8-DF9DE5B007D5}"/>
              </a:ext>
            </a:extLst>
          </p:cNvPr>
          <p:cNvSpPr/>
          <p:nvPr/>
        </p:nvSpPr>
        <p:spPr>
          <a:xfrm>
            <a:off x="707573" y="1481590"/>
            <a:ext cx="7865975" cy="584775"/>
          </a:xfrm>
          <a:prstGeom prst="rect">
            <a:avLst/>
          </a:prstGeom>
        </p:spPr>
        <p:txBody>
          <a:bodyPr wrap="square">
            <a:spAutoFit/>
          </a:bodyPr>
          <a:lstStyle/>
          <a:p>
            <a:pPr>
              <a:spcBef>
                <a:spcPct val="0"/>
              </a:spcBef>
            </a:pPr>
            <a:r>
              <a:rPr lang="en-GB" altLang="en-US" sz="1600" dirty="0"/>
              <a:t>Desmond used his position in the church to continue to speak out against apartheid. In 1984, he was awarded the Nobel Peace Prize for his work on the campaign.</a:t>
            </a:r>
          </a:p>
        </p:txBody>
      </p:sp>
      <p:pic>
        <p:nvPicPr>
          <p:cNvPr id="4" name="Picture 3">
            <a:extLst>
              <a:ext uri="{FF2B5EF4-FFF2-40B4-BE49-F238E27FC236}">
                <a16:creationId xmlns:a16="http://schemas.microsoft.com/office/drawing/2014/main" id="{92426BD6-5F49-4991-B7D1-C457A62B921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9622" y="2490769"/>
            <a:ext cx="5697542" cy="3938670"/>
          </a:xfrm>
          <a:prstGeom prst="rect">
            <a:avLst/>
          </a:prstGeom>
        </p:spPr>
      </p:pic>
    </p:spTree>
    <p:extLst>
      <p:ext uri="{BB962C8B-B14F-4D97-AF65-F5344CB8AC3E}">
        <p14:creationId xmlns:p14="http://schemas.microsoft.com/office/powerpoint/2010/main" val="386575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p:txBody>
          <a:bodyPr/>
          <a:lstStyle/>
          <a:p>
            <a:r>
              <a:rPr lang="en-GB" dirty="0"/>
              <a:t>The End of Apartheid</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830997"/>
          </a:xfrm>
          <a:prstGeom prst="rect">
            <a:avLst/>
          </a:prstGeom>
        </p:spPr>
        <p:txBody>
          <a:bodyPr wrap="square">
            <a:spAutoFit/>
          </a:bodyPr>
          <a:lstStyle/>
          <a:p>
            <a:pPr>
              <a:spcBef>
                <a:spcPct val="0"/>
              </a:spcBef>
            </a:pPr>
            <a:r>
              <a:rPr lang="en-GB" altLang="en-US" sz="1600" dirty="0"/>
              <a:t>At the start of the 1990s, apartheid began to end. This culminated in the elections of 1994, when Nelson Mandela became the first Black president of South Africa. Archbishop Tutu declared himself to be on ‘cloud nine’.</a:t>
            </a:r>
          </a:p>
        </p:txBody>
      </p:sp>
      <p:pic>
        <p:nvPicPr>
          <p:cNvPr id="8" name="Picture 7">
            <a:extLst>
              <a:ext uri="{FF2B5EF4-FFF2-40B4-BE49-F238E27FC236}">
                <a16:creationId xmlns:a16="http://schemas.microsoft.com/office/drawing/2014/main" id="{06C17D93-8156-47A5-8E66-2F8A8734701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00961" y="2518262"/>
            <a:ext cx="5603846" cy="3885870"/>
          </a:xfrm>
          <a:prstGeom prst="rect">
            <a:avLst/>
          </a:prstGeom>
        </p:spPr>
      </p:pic>
    </p:spTree>
    <p:extLst>
      <p:ext uri="{BB962C8B-B14F-4D97-AF65-F5344CB8AC3E}">
        <p14:creationId xmlns:p14="http://schemas.microsoft.com/office/powerpoint/2010/main" val="14778076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Truth and Reconciliation Commission</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473201"/>
            <a:ext cx="7673028" cy="830997"/>
          </a:xfrm>
          <a:prstGeom prst="rect">
            <a:avLst/>
          </a:prstGeom>
        </p:spPr>
        <p:txBody>
          <a:bodyPr wrap="square">
            <a:spAutoFit/>
          </a:bodyPr>
          <a:lstStyle/>
          <a:p>
            <a:pPr>
              <a:spcBef>
                <a:spcPct val="0"/>
              </a:spcBef>
            </a:pPr>
            <a:r>
              <a:rPr lang="en-GB" altLang="en-US" sz="1600" dirty="0"/>
              <a:t>In 1995, President Mandela asked Archbishop Tutu to lead a campaign called the Truth and Reconciliation Commission. This aim of the organisation was to uncover the full truth about the human right abuses that had happened during apartheid.</a:t>
            </a:r>
          </a:p>
        </p:txBody>
      </p:sp>
      <p:grpSp>
        <p:nvGrpSpPr>
          <p:cNvPr id="5" name="Group 4">
            <a:extLst>
              <a:ext uri="{FF2B5EF4-FFF2-40B4-BE49-F238E27FC236}">
                <a16:creationId xmlns:a16="http://schemas.microsoft.com/office/drawing/2014/main" id="{5A4226D9-65FB-46D4-A4A6-988EDE2858E8}"/>
              </a:ext>
            </a:extLst>
          </p:cNvPr>
          <p:cNvGrpSpPr/>
          <p:nvPr/>
        </p:nvGrpSpPr>
        <p:grpSpPr>
          <a:xfrm>
            <a:off x="570451" y="2541863"/>
            <a:ext cx="7919208" cy="2709644"/>
            <a:chOff x="570451" y="2541863"/>
            <a:chExt cx="7919208" cy="2709644"/>
          </a:xfrm>
        </p:grpSpPr>
        <p:sp>
          <p:nvSpPr>
            <p:cNvPr id="3" name="Rectangle 2">
              <a:extLst>
                <a:ext uri="{FF2B5EF4-FFF2-40B4-BE49-F238E27FC236}">
                  <a16:creationId xmlns:a16="http://schemas.microsoft.com/office/drawing/2014/main" id="{8BB0ED88-11B4-4F63-9A1E-C0284BDE3390}"/>
                </a:ext>
              </a:extLst>
            </p:cNvPr>
            <p:cNvSpPr/>
            <p:nvPr/>
          </p:nvSpPr>
          <p:spPr>
            <a:xfrm>
              <a:off x="570451" y="2541863"/>
              <a:ext cx="7919208" cy="2709644"/>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833BFC8C-2D3D-431E-BBE0-74388E3260EB}"/>
                </a:ext>
              </a:extLst>
            </p:cNvPr>
            <p:cNvSpPr/>
            <p:nvPr/>
          </p:nvSpPr>
          <p:spPr>
            <a:xfrm>
              <a:off x="815829" y="2777899"/>
              <a:ext cx="7489271" cy="2062103"/>
            </a:xfrm>
            <a:prstGeom prst="rect">
              <a:avLst/>
            </a:prstGeom>
          </p:spPr>
          <p:txBody>
            <a:bodyPr wrap="square">
              <a:spAutoFit/>
            </a:bodyPr>
            <a:lstStyle/>
            <a:p>
              <a:r>
                <a:rPr lang="en-GB" sz="1600" dirty="0"/>
                <a:t>Over the next three years, the organisation received over 20,000 statements from victims and many people appeared before the commission, telling stories </a:t>
              </a:r>
              <a:r>
                <a:rPr lang="en-GB" sz="1600"/>
                <a:t>of the dreadful </a:t>
              </a:r>
              <a:r>
                <a:rPr lang="en-GB" sz="1600" dirty="0"/>
                <a:t>suffering they experienced during apartheid. It was not uncommon for members of the commission, including Archbishop Tutu, to sit crying as they listened to the stories.</a:t>
              </a:r>
            </a:p>
            <a:p>
              <a:endParaRPr lang="en-GB" sz="1600" dirty="0"/>
            </a:p>
            <a:p>
              <a:r>
                <a:rPr lang="en-GB" sz="1600" dirty="0"/>
                <a:t>At the end of the proceedings, the Commission condemned many apartheid leaders for the atrocities committed.</a:t>
              </a:r>
            </a:p>
          </p:txBody>
        </p:sp>
      </p:grpSp>
    </p:spTree>
    <p:extLst>
      <p:ext uri="{BB962C8B-B14F-4D97-AF65-F5344CB8AC3E}">
        <p14:creationId xmlns:p14="http://schemas.microsoft.com/office/powerpoint/2010/main" val="3026945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Other Work</a:t>
            </a:r>
          </a:p>
        </p:txBody>
      </p:sp>
      <p:sp>
        <p:nvSpPr>
          <p:cNvPr id="7" name="Rectangle 6">
            <a:extLst>
              <a:ext uri="{FF2B5EF4-FFF2-40B4-BE49-F238E27FC236}">
                <a16:creationId xmlns:a16="http://schemas.microsoft.com/office/drawing/2014/main" id="{37EE1A69-C28A-40B6-86F8-DF9DE5B007D5}"/>
              </a:ext>
            </a:extLst>
          </p:cNvPr>
          <p:cNvSpPr/>
          <p:nvPr/>
        </p:nvSpPr>
        <p:spPr>
          <a:xfrm>
            <a:off x="707574" y="1297033"/>
            <a:ext cx="7673028" cy="2800767"/>
          </a:xfrm>
          <a:prstGeom prst="rect">
            <a:avLst/>
          </a:prstGeom>
        </p:spPr>
        <p:txBody>
          <a:bodyPr wrap="square">
            <a:spAutoFit/>
          </a:bodyPr>
          <a:lstStyle/>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GB" altLang="en-US" sz="1600" dirty="0"/>
              <a:t>He campaigned for many years for the rights of women to become priests.</a:t>
            </a:r>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GB" altLang="en-US" sz="1600" dirty="0"/>
              <a:t>He is a supporter of LGBTQ+ rights and has called for the church to accept equal marriage.</a:t>
            </a:r>
          </a:p>
          <a:p>
            <a:pPr marL="285750" indent="-285750">
              <a:spcBef>
                <a:spcPct val="0"/>
              </a:spcBef>
              <a:buFont typeface="Arial" panose="020B0604020202020204" pitchFamily="34" charset="0"/>
              <a:buChar char="•"/>
              <a:defRPr/>
            </a:pPr>
            <a:endParaRPr lang="en-GB" altLang="en-US" sz="1600" dirty="0"/>
          </a:p>
          <a:p>
            <a:pPr marL="285750" indent="-285750">
              <a:spcBef>
                <a:spcPct val="0"/>
              </a:spcBef>
              <a:buFont typeface="Arial" panose="020B0604020202020204" pitchFamily="34" charset="0"/>
              <a:buChar char="•"/>
              <a:defRPr/>
            </a:pPr>
            <a:r>
              <a:rPr lang="en-GB" altLang="en-US" sz="1600" dirty="0"/>
              <a:t>He has travelled to countries in the Middle East to                                         support peace talks between different countries.</a:t>
            </a:r>
            <a:endParaRPr lang="en-GB" altLang="en-US" sz="1600" dirty="0">
              <a:solidFill>
                <a:srgbClr val="FF0000"/>
              </a:solidFill>
            </a:endParaRPr>
          </a:p>
        </p:txBody>
      </p:sp>
      <p:grpSp>
        <p:nvGrpSpPr>
          <p:cNvPr id="5" name="Group 4">
            <a:extLst>
              <a:ext uri="{FF2B5EF4-FFF2-40B4-BE49-F238E27FC236}">
                <a16:creationId xmlns:a16="http://schemas.microsoft.com/office/drawing/2014/main" id="{97483832-9170-4027-91E3-FC1E714FCB0F}"/>
              </a:ext>
            </a:extLst>
          </p:cNvPr>
          <p:cNvGrpSpPr/>
          <p:nvPr/>
        </p:nvGrpSpPr>
        <p:grpSpPr>
          <a:xfrm>
            <a:off x="645952" y="1397700"/>
            <a:ext cx="7734650" cy="724715"/>
            <a:chOff x="645952" y="1397700"/>
            <a:chExt cx="7734650" cy="724715"/>
          </a:xfrm>
        </p:grpSpPr>
        <p:sp>
          <p:nvSpPr>
            <p:cNvPr id="3" name="Rectangle 2">
              <a:extLst>
                <a:ext uri="{FF2B5EF4-FFF2-40B4-BE49-F238E27FC236}">
                  <a16:creationId xmlns:a16="http://schemas.microsoft.com/office/drawing/2014/main" id="{F5C5B570-49D5-49C5-B361-042F24482150}"/>
                </a:ext>
              </a:extLst>
            </p:cNvPr>
            <p:cNvSpPr/>
            <p:nvPr/>
          </p:nvSpPr>
          <p:spPr>
            <a:xfrm>
              <a:off x="645952" y="1397700"/>
              <a:ext cx="7734650" cy="724715"/>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20739952-87D8-49AC-8A2A-F04013798D7C}"/>
                </a:ext>
              </a:extLst>
            </p:cNvPr>
            <p:cNvSpPr/>
            <p:nvPr/>
          </p:nvSpPr>
          <p:spPr>
            <a:xfrm>
              <a:off x="729842" y="1470292"/>
              <a:ext cx="7600426" cy="584775"/>
            </a:xfrm>
            <a:prstGeom prst="rect">
              <a:avLst/>
            </a:prstGeom>
          </p:spPr>
          <p:txBody>
            <a:bodyPr wrap="square">
              <a:spAutoFit/>
            </a:bodyPr>
            <a:lstStyle/>
            <a:p>
              <a:r>
                <a:rPr lang="en-GB" sz="1600" dirty="0"/>
                <a:t>As well as speaking against racial injustice, Desmond has campaigned on many other issues:</a:t>
              </a:r>
            </a:p>
          </p:txBody>
        </p:sp>
      </p:grpSp>
      <p:pic>
        <p:nvPicPr>
          <p:cNvPr id="8" name="Picture 7">
            <a:extLst>
              <a:ext uri="{FF2B5EF4-FFF2-40B4-BE49-F238E27FC236}">
                <a16:creationId xmlns:a16="http://schemas.microsoft.com/office/drawing/2014/main" id="{C1D0AE7F-13A4-45B4-AA6E-C21402A5D42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34597" y="3335988"/>
            <a:ext cx="3101829" cy="3101829"/>
          </a:xfrm>
          <a:prstGeom prst="rect">
            <a:avLst/>
          </a:prstGeom>
        </p:spPr>
      </p:pic>
    </p:spTree>
    <p:extLst>
      <p:ext uri="{BB962C8B-B14F-4D97-AF65-F5344CB8AC3E}">
        <p14:creationId xmlns:p14="http://schemas.microsoft.com/office/powerpoint/2010/main" val="2632349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B6E4-03ED-4E4A-AB96-17B83E393BB4}"/>
              </a:ext>
            </a:extLst>
          </p:cNvPr>
          <p:cNvSpPr>
            <a:spLocks noGrp="1"/>
          </p:cNvSpPr>
          <p:nvPr>
            <p:ph type="title"/>
          </p:nvPr>
        </p:nvSpPr>
        <p:spPr>
          <a:xfrm>
            <a:off x="0" y="478895"/>
            <a:ext cx="9144000" cy="994306"/>
          </a:xfrm>
        </p:spPr>
        <p:txBody>
          <a:bodyPr/>
          <a:lstStyle/>
          <a:p>
            <a:r>
              <a:rPr lang="en-GB" sz="3600" dirty="0"/>
              <a:t>Quotations</a:t>
            </a:r>
          </a:p>
        </p:txBody>
      </p:sp>
      <p:grpSp>
        <p:nvGrpSpPr>
          <p:cNvPr id="8" name="Group 7">
            <a:extLst>
              <a:ext uri="{FF2B5EF4-FFF2-40B4-BE49-F238E27FC236}">
                <a16:creationId xmlns:a16="http://schemas.microsoft.com/office/drawing/2014/main" id="{61EC2BBC-0186-46E3-9498-06D4C804C5DC}"/>
              </a:ext>
            </a:extLst>
          </p:cNvPr>
          <p:cNvGrpSpPr/>
          <p:nvPr/>
        </p:nvGrpSpPr>
        <p:grpSpPr>
          <a:xfrm>
            <a:off x="729842" y="1524096"/>
            <a:ext cx="7684316" cy="1019880"/>
            <a:chOff x="729842" y="1524096"/>
            <a:chExt cx="7684316" cy="1019880"/>
          </a:xfrm>
        </p:grpSpPr>
        <p:sp>
          <p:nvSpPr>
            <p:cNvPr id="6" name="Rectangle 5">
              <a:extLst>
                <a:ext uri="{FF2B5EF4-FFF2-40B4-BE49-F238E27FC236}">
                  <a16:creationId xmlns:a16="http://schemas.microsoft.com/office/drawing/2014/main" id="{B902E278-AD80-4F7F-92E9-DB5A135CDFC0}"/>
                </a:ext>
              </a:extLst>
            </p:cNvPr>
            <p:cNvSpPr/>
            <p:nvPr/>
          </p:nvSpPr>
          <p:spPr>
            <a:xfrm>
              <a:off x="729842" y="1524096"/>
              <a:ext cx="7684316" cy="101988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37EE1A69-C28A-40B6-86F8-DF9DE5B007D5}"/>
                </a:ext>
              </a:extLst>
            </p:cNvPr>
            <p:cNvSpPr/>
            <p:nvPr/>
          </p:nvSpPr>
          <p:spPr>
            <a:xfrm>
              <a:off x="1291215" y="1741649"/>
              <a:ext cx="6561570" cy="584775"/>
            </a:xfrm>
            <a:prstGeom prst="rect">
              <a:avLst/>
            </a:prstGeom>
          </p:spPr>
          <p:txBody>
            <a:bodyPr wrap="square">
              <a:spAutoFit/>
            </a:bodyPr>
            <a:lstStyle/>
            <a:p>
              <a:pPr algn="ctr">
                <a:spcBef>
                  <a:spcPct val="0"/>
                </a:spcBef>
              </a:pPr>
              <a:r>
                <a:rPr lang="en-GB" altLang="en-US" sz="1600" dirty="0"/>
                <a:t>“If you are neutral in situations of injustice, you have chosen the side of the oppressor.”</a:t>
              </a:r>
            </a:p>
          </p:txBody>
        </p:sp>
      </p:grpSp>
      <p:grpSp>
        <p:nvGrpSpPr>
          <p:cNvPr id="12" name="Group 11">
            <a:extLst>
              <a:ext uri="{FF2B5EF4-FFF2-40B4-BE49-F238E27FC236}">
                <a16:creationId xmlns:a16="http://schemas.microsoft.com/office/drawing/2014/main" id="{7C28571B-3CA8-4304-9A31-78842375FECD}"/>
              </a:ext>
            </a:extLst>
          </p:cNvPr>
          <p:cNvGrpSpPr/>
          <p:nvPr/>
        </p:nvGrpSpPr>
        <p:grpSpPr>
          <a:xfrm>
            <a:off x="716475" y="2951591"/>
            <a:ext cx="7684316" cy="679217"/>
            <a:chOff x="716475" y="2633531"/>
            <a:chExt cx="7684316" cy="679217"/>
          </a:xfrm>
        </p:grpSpPr>
        <p:sp>
          <p:nvSpPr>
            <p:cNvPr id="9" name="Rectangle 8">
              <a:extLst>
                <a:ext uri="{FF2B5EF4-FFF2-40B4-BE49-F238E27FC236}">
                  <a16:creationId xmlns:a16="http://schemas.microsoft.com/office/drawing/2014/main" id="{B425E307-3EFD-4E8D-8583-1122AA359216}"/>
                </a:ext>
              </a:extLst>
            </p:cNvPr>
            <p:cNvSpPr/>
            <p:nvPr/>
          </p:nvSpPr>
          <p:spPr>
            <a:xfrm>
              <a:off x="716475" y="2633531"/>
              <a:ext cx="7684316" cy="67921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14BDD18A-CF66-45BE-8D96-804AE098C8EC}"/>
                </a:ext>
              </a:extLst>
            </p:cNvPr>
            <p:cNvSpPr/>
            <p:nvPr/>
          </p:nvSpPr>
          <p:spPr>
            <a:xfrm>
              <a:off x="1090527" y="2667087"/>
              <a:ext cx="6933501" cy="584775"/>
            </a:xfrm>
            <a:prstGeom prst="rect">
              <a:avLst/>
            </a:prstGeom>
          </p:spPr>
          <p:txBody>
            <a:bodyPr wrap="square">
              <a:spAutoFit/>
            </a:bodyPr>
            <a:lstStyle/>
            <a:p>
              <a:pPr algn="ctr">
                <a:spcBef>
                  <a:spcPct val="0"/>
                </a:spcBef>
              </a:pPr>
              <a:r>
                <a:rPr lang="en-GB" altLang="en-US" sz="1600" dirty="0"/>
                <a:t>“Do your little bit of good where you are; it’s those little bits of good put together that overwhelm the world.”</a:t>
              </a:r>
            </a:p>
          </p:txBody>
        </p:sp>
      </p:grpSp>
      <p:grpSp>
        <p:nvGrpSpPr>
          <p:cNvPr id="13" name="Group 12">
            <a:extLst>
              <a:ext uri="{FF2B5EF4-FFF2-40B4-BE49-F238E27FC236}">
                <a16:creationId xmlns:a16="http://schemas.microsoft.com/office/drawing/2014/main" id="{1449FC91-C06C-47B0-B0A3-204E2B2CD1D5}"/>
              </a:ext>
            </a:extLst>
          </p:cNvPr>
          <p:cNvGrpSpPr/>
          <p:nvPr/>
        </p:nvGrpSpPr>
        <p:grpSpPr>
          <a:xfrm>
            <a:off x="716475" y="4038423"/>
            <a:ext cx="7684316" cy="679217"/>
            <a:chOff x="716475" y="3425307"/>
            <a:chExt cx="7684316" cy="679217"/>
          </a:xfrm>
        </p:grpSpPr>
        <p:sp>
          <p:nvSpPr>
            <p:cNvPr id="10" name="Rectangle 9">
              <a:extLst>
                <a:ext uri="{FF2B5EF4-FFF2-40B4-BE49-F238E27FC236}">
                  <a16:creationId xmlns:a16="http://schemas.microsoft.com/office/drawing/2014/main" id="{52A09CB2-1656-4534-B369-E3717210D095}"/>
                </a:ext>
              </a:extLst>
            </p:cNvPr>
            <p:cNvSpPr/>
            <p:nvPr/>
          </p:nvSpPr>
          <p:spPr>
            <a:xfrm>
              <a:off x="716475" y="3425307"/>
              <a:ext cx="7684316" cy="679217"/>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EDEBB75F-A22F-46B9-BDDA-3A83E3AE50D1}"/>
                </a:ext>
              </a:extLst>
            </p:cNvPr>
            <p:cNvSpPr/>
            <p:nvPr/>
          </p:nvSpPr>
          <p:spPr>
            <a:xfrm>
              <a:off x="1198936" y="3592525"/>
              <a:ext cx="6719394" cy="338554"/>
            </a:xfrm>
            <a:prstGeom prst="rect">
              <a:avLst/>
            </a:prstGeom>
          </p:spPr>
          <p:txBody>
            <a:bodyPr wrap="square">
              <a:spAutoFit/>
            </a:bodyPr>
            <a:lstStyle/>
            <a:p>
              <a:pPr algn="ctr">
                <a:spcBef>
                  <a:spcPct val="0"/>
                </a:spcBef>
              </a:pPr>
              <a:r>
                <a:rPr lang="en-GB" altLang="en-US" sz="1600" dirty="0"/>
                <a:t>“Without forgiveness, there’s no future.”</a:t>
              </a:r>
            </a:p>
          </p:txBody>
        </p:sp>
      </p:grpSp>
      <p:grpSp>
        <p:nvGrpSpPr>
          <p:cNvPr id="14" name="Group 13">
            <a:extLst>
              <a:ext uri="{FF2B5EF4-FFF2-40B4-BE49-F238E27FC236}">
                <a16:creationId xmlns:a16="http://schemas.microsoft.com/office/drawing/2014/main" id="{473DDC09-F8AF-43CF-BE4C-50015271B69C}"/>
              </a:ext>
            </a:extLst>
          </p:cNvPr>
          <p:cNvGrpSpPr/>
          <p:nvPr/>
        </p:nvGrpSpPr>
        <p:grpSpPr>
          <a:xfrm>
            <a:off x="729842" y="5125256"/>
            <a:ext cx="7684316" cy="889650"/>
            <a:chOff x="729842" y="4177300"/>
            <a:chExt cx="7684316" cy="889650"/>
          </a:xfrm>
        </p:grpSpPr>
        <p:sp>
          <p:nvSpPr>
            <p:cNvPr id="11" name="Rectangle 10">
              <a:extLst>
                <a:ext uri="{FF2B5EF4-FFF2-40B4-BE49-F238E27FC236}">
                  <a16:creationId xmlns:a16="http://schemas.microsoft.com/office/drawing/2014/main" id="{BD24384B-7D69-463D-8693-5378F2CBE23C}"/>
                </a:ext>
              </a:extLst>
            </p:cNvPr>
            <p:cNvSpPr/>
            <p:nvPr/>
          </p:nvSpPr>
          <p:spPr>
            <a:xfrm>
              <a:off x="729842" y="4177300"/>
              <a:ext cx="7684316" cy="889650"/>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 name="Rectangle 4">
              <a:extLst>
                <a:ext uri="{FF2B5EF4-FFF2-40B4-BE49-F238E27FC236}">
                  <a16:creationId xmlns:a16="http://schemas.microsoft.com/office/drawing/2014/main" id="{0A342A06-3603-40ED-9CD0-88EE29042C3B}"/>
                </a:ext>
              </a:extLst>
            </p:cNvPr>
            <p:cNvSpPr/>
            <p:nvPr/>
          </p:nvSpPr>
          <p:spPr>
            <a:xfrm>
              <a:off x="998248" y="4271742"/>
              <a:ext cx="7155807" cy="584775"/>
            </a:xfrm>
            <a:prstGeom prst="rect">
              <a:avLst/>
            </a:prstGeom>
          </p:spPr>
          <p:txBody>
            <a:bodyPr wrap="square">
              <a:spAutoFit/>
            </a:bodyPr>
            <a:lstStyle/>
            <a:p>
              <a:pPr algn="ctr">
                <a:spcBef>
                  <a:spcPct val="0"/>
                </a:spcBef>
              </a:pPr>
              <a:r>
                <a:rPr lang="en-GB" altLang="en-US" sz="1600" dirty="0"/>
                <a:t>“God’s dream is that you and I and all of us will realise that we are family, that we are made for togetherness, for goodness and for compassion.”</a:t>
              </a:r>
            </a:p>
          </p:txBody>
        </p:sp>
      </p:grpSp>
    </p:spTree>
    <p:extLst>
      <p:ext uri="{BB962C8B-B14F-4D97-AF65-F5344CB8AC3E}">
        <p14:creationId xmlns:p14="http://schemas.microsoft.com/office/powerpoint/2010/main" val="1792903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a:extLst>
              <a:ext uri="{FF2B5EF4-FFF2-40B4-BE49-F238E27FC236}">
                <a16:creationId xmlns:a16="http://schemas.microsoft.com/office/drawing/2014/main" id="{3BBA62FA-59C7-4FC5-B5AA-DB61A627365D}"/>
              </a:ext>
            </a:extLst>
          </p:cNvPr>
          <p:cNvSpPr/>
          <p:nvPr/>
        </p:nvSpPr>
        <p:spPr>
          <a:xfrm>
            <a:off x="4056077" y="3045204"/>
            <a:ext cx="1031846" cy="62917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96</TotalTime>
  <Words>1268</Words>
  <Application>Microsoft Office PowerPoint</Application>
  <PresentationFormat>On-screen Show (4:3)</PresentationFormat>
  <Paragraphs>68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Twinkl</vt:lpstr>
      <vt:lpstr>Calibri</vt:lpstr>
      <vt:lpstr>Arial</vt:lpstr>
      <vt:lpstr>Office Theme</vt:lpstr>
      <vt:lpstr>PowerPoint Presentation</vt:lpstr>
      <vt:lpstr>Keywords</vt:lpstr>
      <vt:lpstr>Desmond Tutu</vt:lpstr>
      <vt:lpstr>Early Life</vt:lpstr>
      <vt:lpstr>Education</vt:lpstr>
      <vt:lpstr>Apartheid</vt:lpstr>
      <vt:lpstr>Becoming a Priest</vt:lpstr>
      <vt:lpstr>Return to South Africa</vt:lpstr>
      <vt:lpstr>The Soweto Uprising</vt:lpstr>
      <vt:lpstr>Campaigning</vt:lpstr>
      <vt:lpstr>Achievements</vt:lpstr>
      <vt:lpstr>The End of Apartheid</vt:lpstr>
      <vt:lpstr>Truth and Reconciliation Commission</vt:lpstr>
      <vt:lpstr>Other Work</vt:lpstr>
      <vt:lpstr>Quotations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Claire Kerekes</dc:creator>
  <cp:lastModifiedBy>Sadia Bashir</cp:lastModifiedBy>
  <cp:revision>7</cp:revision>
  <dcterms:created xsi:type="dcterms:W3CDTF">2020-04-13T12:09:49Z</dcterms:created>
  <dcterms:modified xsi:type="dcterms:W3CDTF">2021-01-22T11:37:16Z</dcterms:modified>
</cp:coreProperties>
</file>