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307" r:id="rId3"/>
    <p:sldId id="309" r:id="rId4"/>
    <p:sldId id="310" r:id="rId5"/>
    <p:sldId id="312" r:id="rId6"/>
    <p:sldId id="313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6" r:id="rId16"/>
  </p:sldIdLst>
  <p:sldSz cx="9144000" cy="6858000" type="screen4x3"/>
  <p:notesSz cx="6858000" cy="9144000"/>
  <p:embeddedFontLst>
    <p:embeddedFont>
      <p:font typeface="Roboto" panose="020B060402020202020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5"/>
    <a:srgbClr val="7868AC"/>
    <a:srgbClr val="25B7BC"/>
    <a:srgbClr val="A873B0"/>
    <a:srgbClr val="F1884C"/>
    <a:srgbClr val="EA516C"/>
    <a:srgbClr val="E8C500"/>
    <a:srgbClr val="F48415"/>
    <a:srgbClr val="11743A"/>
    <a:srgbClr val="CC47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74" autoAdjust="0"/>
    <p:restoredTop sz="94660"/>
  </p:normalViewPr>
  <p:slideViewPr>
    <p:cSldViewPr showGuides="1">
      <p:cViewPr varScale="1">
        <p:scale>
          <a:sx n="72" d="100"/>
          <a:sy n="72" d="100"/>
        </p:scale>
        <p:origin x="133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26/01/2021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2D9F8D6-4B83-400A-8D5E-76FAA36DF1B1}"/>
              </a:ext>
            </a:extLst>
          </p:cNvPr>
          <p:cNvGrpSpPr/>
          <p:nvPr/>
        </p:nvGrpSpPr>
        <p:grpSpPr>
          <a:xfrm>
            <a:off x="4884318" y="1773251"/>
            <a:ext cx="2470150" cy="2470150"/>
            <a:chOff x="4737100" y="1117600"/>
            <a:chExt cx="2470150" cy="247015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AF11C0E-E5B9-4F2A-909F-912DBA080A04}"/>
                </a:ext>
              </a:extLst>
            </p:cNvPr>
            <p:cNvSpPr/>
            <p:nvPr/>
          </p:nvSpPr>
          <p:spPr>
            <a:xfrm>
              <a:off x="4737100" y="1117600"/>
              <a:ext cx="2470150" cy="2470150"/>
            </a:xfrm>
            <a:prstGeom prst="ellipse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9BA8962-91AF-470D-B4FC-6FC3DF26423A}"/>
                </a:ext>
              </a:extLst>
            </p:cNvPr>
            <p:cNvSpPr txBox="1"/>
            <p:nvPr/>
          </p:nvSpPr>
          <p:spPr>
            <a:xfrm>
              <a:off x="5009677" y="1844844"/>
              <a:ext cx="192499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000" b="1" dirty="0">
                  <a:solidFill>
                    <a:schemeClr val="bg1"/>
                  </a:solidFill>
                </a:rPr>
                <a:t>How can we cope with these feelings?</a:t>
              </a:r>
            </a:p>
          </p:txBody>
        </p:sp>
      </p:grpSp>
      <p:pic>
        <p:nvPicPr>
          <p:cNvPr id="12292" name="Picture 2">
            <a:extLst>
              <a:ext uri="{FF2B5EF4-FFF2-40B4-BE49-F238E27FC236}">
                <a16:creationId xmlns:a16="http://schemas.microsoft.com/office/drawing/2014/main" id="{40464118-6752-4E35-BF96-EE75A4B36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99F28E0-E234-4346-9D1A-F568CB5FB139}"/>
              </a:ext>
            </a:extLst>
          </p:cNvPr>
          <p:cNvGrpSpPr/>
          <p:nvPr/>
        </p:nvGrpSpPr>
        <p:grpSpPr>
          <a:xfrm>
            <a:off x="2289458" y="772093"/>
            <a:ext cx="2470150" cy="2470150"/>
            <a:chOff x="2297906" y="609600"/>
            <a:chExt cx="2470150" cy="247015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A6506DD-9757-4C89-8436-BC38647C342F}"/>
                </a:ext>
              </a:extLst>
            </p:cNvPr>
            <p:cNvSpPr/>
            <p:nvPr/>
          </p:nvSpPr>
          <p:spPr>
            <a:xfrm>
              <a:off x="2297906" y="609600"/>
              <a:ext cx="2470150" cy="2470150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3885812-ECA9-4CE5-8402-AF7D33AD8EA6}"/>
                </a:ext>
              </a:extLst>
            </p:cNvPr>
            <p:cNvSpPr txBox="1"/>
            <p:nvPr/>
          </p:nvSpPr>
          <p:spPr>
            <a:xfrm>
              <a:off x="2483987" y="1182956"/>
              <a:ext cx="209798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How does it feel when big changes happen in our lives?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CEA838E8-CCF0-4534-B7BD-65A8CED60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8" y="1628801"/>
            <a:ext cx="4430143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AF79EC-3E6C-42D0-BADA-B31DE0B14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180" y="1924508"/>
            <a:ext cx="3234576" cy="4933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87FA16C-CD94-4B89-958E-55299ED5B6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Spot the Link</a:t>
            </a:r>
          </a:p>
        </p:txBody>
      </p:sp>
      <p:sp>
        <p:nvSpPr>
          <p:cNvPr id="16387" name="TextBox 2">
            <a:extLst>
              <a:ext uri="{FF2B5EF4-FFF2-40B4-BE49-F238E27FC236}">
                <a16:creationId xmlns:a16="http://schemas.microsoft.com/office/drawing/2014/main" id="{FF26E57F-DFF7-48CC-A412-10E94870C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838" y="1498600"/>
            <a:ext cx="741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Decide with your partner what all these pictures have in common.</a:t>
            </a:r>
          </a:p>
        </p:txBody>
      </p:sp>
      <p:pic>
        <p:nvPicPr>
          <p:cNvPr id="14340" name="Talking Partners">
            <a:extLst>
              <a:ext uri="{FF2B5EF4-FFF2-40B4-BE49-F238E27FC236}">
                <a16:creationId xmlns:a16="http://schemas.microsoft.com/office/drawing/2014/main" id="{8EEFBE6C-12D8-4F28-80C8-4022F29EC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>
            <a:extLst>
              <a:ext uri="{FF2B5EF4-FFF2-40B4-BE49-F238E27FC236}">
                <a16:creationId xmlns:a16="http://schemas.microsoft.com/office/drawing/2014/main" id="{783A98A2-5C10-4C61-B42C-5770534CA1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7" r="12477"/>
          <a:stretch>
            <a:fillRect/>
          </a:stretch>
        </p:blipFill>
        <p:spPr bwMode="auto">
          <a:xfrm>
            <a:off x="6599238" y="2295525"/>
            <a:ext cx="1873250" cy="3581400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7">
            <a:extLst>
              <a:ext uri="{FF2B5EF4-FFF2-40B4-BE49-F238E27FC236}">
                <a16:creationId xmlns:a16="http://schemas.microsoft.com/office/drawing/2014/main" id="{1AD4173C-FABB-46CA-BC52-72BE8632CB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2292350"/>
            <a:ext cx="2922587" cy="3584575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2">
            <a:extLst>
              <a:ext uri="{FF2B5EF4-FFF2-40B4-BE49-F238E27FC236}">
                <a16:creationId xmlns:a16="http://schemas.microsoft.com/office/drawing/2014/main" id="{C735BF29-DBA4-414F-98A7-1A761750CF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5" r="3148"/>
          <a:stretch>
            <a:fillRect/>
          </a:stretch>
        </p:blipFill>
        <p:spPr bwMode="auto">
          <a:xfrm>
            <a:off x="3795713" y="2295525"/>
            <a:ext cx="2592387" cy="1719263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9">
            <a:extLst>
              <a:ext uri="{FF2B5EF4-FFF2-40B4-BE49-F238E27FC236}">
                <a16:creationId xmlns:a16="http://schemas.microsoft.com/office/drawing/2014/main" id="{599C559A-5397-4631-B192-E39D8D32048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713" y="4154488"/>
            <a:ext cx="2592387" cy="1722437"/>
          </a:xfrm>
          <a:prstGeom prst="rect">
            <a:avLst/>
          </a:prstGeom>
          <a:noFill/>
          <a:ln w="28575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428B15F-1B6A-49B4-9DD6-76B3959628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Changes</a:t>
            </a:r>
          </a:p>
        </p:txBody>
      </p:sp>
      <p:grpSp>
        <p:nvGrpSpPr>
          <p:cNvPr id="17411" name="Group 6">
            <a:extLst>
              <a:ext uri="{FF2B5EF4-FFF2-40B4-BE49-F238E27FC236}">
                <a16:creationId xmlns:a16="http://schemas.microsoft.com/office/drawing/2014/main" id="{0ADC6CEC-8E62-47A7-907E-3D5E9EB9A0BC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92250"/>
            <a:ext cx="7632700" cy="712788"/>
            <a:chOff x="755576" y="1492989"/>
            <a:chExt cx="7632848" cy="711875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FC9893C-3B32-47B1-ABE0-E44BCB84DD81}"/>
                </a:ext>
              </a:extLst>
            </p:cNvPr>
            <p:cNvSpPr/>
            <p:nvPr/>
          </p:nvSpPr>
          <p:spPr>
            <a:xfrm>
              <a:off x="755576" y="1492989"/>
              <a:ext cx="7632848" cy="711875"/>
            </a:xfrm>
            <a:prstGeom prst="rect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370" name="TextBox 2">
              <a:extLst>
                <a:ext uri="{FF2B5EF4-FFF2-40B4-BE49-F238E27FC236}">
                  <a16:creationId xmlns:a16="http://schemas.microsoft.com/office/drawing/2014/main" id="{9829E269-8F21-4B5C-9EE0-C00F80DEED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3600" y="1525076"/>
              <a:ext cx="7416800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</a:rPr>
                <a:t>In your groups, think of changes that a child your age might </a:t>
              </a:r>
              <a:br>
                <a:rPr lang="en-GB" altLang="en-US" dirty="0">
                  <a:solidFill>
                    <a:schemeClr val="bg1"/>
                  </a:solidFill>
                </a:rPr>
              </a:br>
              <a:r>
                <a:rPr lang="en-GB" altLang="en-US" dirty="0">
                  <a:solidFill>
                    <a:schemeClr val="bg1"/>
                  </a:solidFill>
                </a:rPr>
                <a:t>have experienced.</a:t>
              </a:r>
            </a:p>
          </p:txBody>
        </p:sp>
      </p:grpSp>
      <p:grpSp>
        <p:nvGrpSpPr>
          <p:cNvPr id="17412" name="Group 7">
            <a:extLst>
              <a:ext uri="{FF2B5EF4-FFF2-40B4-BE49-F238E27FC236}">
                <a16:creationId xmlns:a16="http://schemas.microsoft.com/office/drawing/2014/main" id="{714A8A7C-65EF-4D77-B15E-C586F7DB36FF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357438"/>
            <a:ext cx="7634288" cy="711200"/>
            <a:chOff x="755576" y="2357085"/>
            <a:chExt cx="7634436" cy="71187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C6A9900-6570-49F2-ADFD-2521F0836008}"/>
                </a:ext>
              </a:extLst>
            </p:cNvPr>
            <p:cNvSpPr/>
            <p:nvPr/>
          </p:nvSpPr>
          <p:spPr>
            <a:xfrm>
              <a:off x="755576" y="2357085"/>
              <a:ext cx="7634436" cy="711875"/>
            </a:xfrm>
            <a:prstGeom prst="rect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368" name="TextBox 3">
              <a:extLst>
                <a:ext uri="{FF2B5EF4-FFF2-40B4-BE49-F238E27FC236}">
                  <a16:creationId xmlns:a16="http://schemas.microsoft.com/office/drawing/2014/main" id="{93A33E75-E63C-478D-B236-0357F767FF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394" y="2389966"/>
              <a:ext cx="7416800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</a:rPr>
                <a:t>You might base this on personal experience, but we are not going to share personal information about ourselves or each other today. </a:t>
              </a:r>
            </a:p>
          </p:txBody>
        </p:sp>
      </p:grpSp>
      <p:pic>
        <p:nvPicPr>
          <p:cNvPr id="15365" name="Group Work">
            <a:extLst>
              <a:ext uri="{FF2B5EF4-FFF2-40B4-BE49-F238E27FC236}">
                <a16:creationId xmlns:a16="http://schemas.microsoft.com/office/drawing/2014/main" id="{052AF202-C8B3-4742-8C63-E917E4519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>
            <a:extLst>
              <a:ext uri="{FF2B5EF4-FFF2-40B4-BE49-F238E27FC236}">
                <a16:creationId xmlns:a16="http://schemas.microsoft.com/office/drawing/2014/main" id="{E182D3AB-5746-42D9-9CA3-50ED1C738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612" y="3225749"/>
            <a:ext cx="5438775" cy="314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D3623F1D-0DDA-45B4-BD67-E9C42E1CE5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Types of Change</a:t>
            </a:r>
          </a:p>
        </p:txBody>
      </p:sp>
      <p:sp>
        <p:nvSpPr>
          <p:cNvPr id="19459" name="TextBox 2">
            <a:extLst>
              <a:ext uri="{FF2B5EF4-FFF2-40B4-BE49-F238E27FC236}">
                <a16:creationId xmlns:a16="http://schemas.microsoft.com/office/drawing/2014/main" id="{E14470DE-7937-4716-80A1-8ADFF52D2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300" y="1434678"/>
            <a:ext cx="7635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Look at all the changes you thought of in your groups. Did you get any of these?</a:t>
            </a:r>
          </a:p>
        </p:txBody>
      </p:sp>
      <p:pic>
        <p:nvPicPr>
          <p:cNvPr id="17412" name="Talking Partners">
            <a:extLst>
              <a:ext uri="{FF2B5EF4-FFF2-40B4-BE49-F238E27FC236}">
                <a16:creationId xmlns:a16="http://schemas.microsoft.com/office/drawing/2014/main" id="{87DEE425-50B4-4EFC-AD6A-B0F3D8B97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096BB7-65AB-40BE-9C22-B5CC10E611DA}"/>
              </a:ext>
            </a:extLst>
          </p:cNvPr>
          <p:cNvSpPr/>
          <p:nvPr/>
        </p:nvSpPr>
        <p:spPr>
          <a:xfrm>
            <a:off x="549744" y="1873995"/>
            <a:ext cx="1374775" cy="618901"/>
          </a:xfrm>
          <a:prstGeom prst="rect">
            <a:avLst/>
          </a:prstGeom>
          <a:solidFill>
            <a:srgbClr val="7D6D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moving house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A8FB852-83D9-49D5-AAA8-52D364BAB1BB}"/>
              </a:ext>
            </a:extLst>
          </p:cNvPr>
          <p:cNvSpPr/>
          <p:nvPr/>
        </p:nvSpPr>
        <p:spPr>
          <a:xfrm>
            <a:off x="2047566" y="1871429"/>
            <a:ext cx="1374775" cy="618901"/>
          </a:xfrm>
          <a:prstGeom prst="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moving bedroom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33FDF0-56B3-4875-9121-7197B82BF1DD}"/>
              </a:ext>
            </a:extLst>
          </p:cNvPr>
          <p:cNvSpPr/>
          <p:nvPr/>
        </p:nvSpPr>
        <p:spPr>
          <a:xfrm>
            <a:off x="3540884" y="1871429"/>
            <a:ext cx="1968620" cy="618901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bedroom getting redecorated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CE37FFE-DA41-443E-975D-C8664D67B5B1}"/>
              </a:ext>
            </a:extLst>
          </p:cNvPr>
          <p:cNvSpPr/>
          <p:nvPr/>
        </p:nvSpPr>
        <p:spPr>
          <a:xfrm>
            <a:off x="5628047" y="1871429"/>
            <a:ext cx="1431083" cy="618901"/>
          </a:xfrm>
          <a:prstGeom prst="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changing school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278F1C4-335B-4B17-A41A-1732BCF51277}"/>
              </a:ext>
            </a:extLst>
          </p:cNvPr>
          <p:cNvSpPr/>
          <p:nvPr/>
        </p:nvSpPr>
        <p:spPr>
          <a:xfrm>
            <a:off x="7177672" y="1871429"/>
            <a:ext cx="1431083" cy="618901"/>
          </a:xfrm>
          <a:prstGeom prst="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changing class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8BA6AE2-C811-494C-9179-EAA959C20097}"/>
              </a:ext>
            </a:extLst>
          </p:cNvPr>
          <p:cNvSpPr/>
          <p:nvPr/>
        </p:nvSpPr>
        <p:spPr>
          <a:xfrm>
            <a:off x="549744" y="2636930"/>
            <a:ext cx="1796507" cy="618901"/>
          </a:xfrm>
          <a:prstGeom prst="rect">
            <a:avLst/>
          </a:prstGeom>
          <a:solidFill>
            <a:srgbClr val="0057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starting </a:t>
            </a:r>
            <a:br>
              <a:rPr lang="en-GB" altLang="en-US" sz="1800" dirty="0">
                <a:solidFill>
                  <a:schemeClr val="bg1"/>
                </a:solidFill>
              </a:rPr>
            </a:br>
            <a:r>
              <a:rPr lang="en-GB" altLang="en-US" sz="1800" dirty="0">
                <a:solidFill>
                  <a:schemeClr val="bg1"/>
                </a:solidFill>
              </a:rPr>
              <a:t>school dinners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AD21FF8-D69B-4EFF-9E59-A55065A7E4AF}"/>
              </a:ext>
            </a:extLst>
          </p:cNvPr>
          <p:cNvSpPr/>
          <p:nvPr/>
        </p:nvSpPr>
        <p:spPr>
          <a:xfrm>
            <a:off x="2426814" y="2638649"/>
            <a:ext cx="2338362" cy="618901"/>
          </a:xfrm>
          <a:prstGeom prst="rect">
            <a:avLst/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a new baby brother or sister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02C9DB3-5CA2-4B0B-B08C-BE04A8AF4417}"/>
              </a:ext>
            </a:extLst>
          </p:cNvPr>
          <p:cNvSpPr/>
          <p:nvPr/>
        </p:nvSpPr>
        <p:spPr>
          <a:xfrm>
            <a:off x="4845739" y="2638649"/>
            <a:ext cx="2043614" cy="618901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an older sibling leaving home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87E4B8B-99DD-43D3-A9DB-AABE10380CA8}"/>
              </a:ext>
            </a:extLst>
          </p:cNvPr>
          <p:cNvSpPr/>
          <p:nvPr/>
        </p:nvSpPr>
        <p:spPr>
          <a:xfrm>
            <a:off x="6969917" y="2638649"/>
            <a:ext cx="1634333" cy="618901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 friend moving away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6EA98A5-9A41-45EE-9056-CD070F8B03FF}"/>
              </a:ext>
            </a:extLst>
          </p:cNvPr>
          <p:cNvSpPr/>
          <p:nvPr/>
        </p:nvSpPr>
        <p:spPr>
          <a:xfrm>
            <a:off x="549745" y="3399865"/>
            <a:ext cx="2234995" cy="618901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making new friends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313454A-32F9-4AAA-B6C1-A15E54F4E6A9}"/>
              </a:ext>
            </a:extLst>
          </p:cNvPr>
          <p:cNvSpPr/>
          <p:nvPr/>
        </p:nvSpPr>
        <p:spPr>
          <a:xfrm>
            <a:off x="2886772" y="3399865"/>
            <a:ext cx="1491122" cy="618901"/>
          </a:xfrm>
          <a:prstGeom prst="rect">
            <a:avLst/>
          </a:prstGeom>
          <a:solidFill>
            <a:srgbClr val="683E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a new pet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B617EE7-72EF-4502-9199-493962BCC0F5}"/>
              </a:ext>
            </a:extLst>
          </p:cNvPr>
          <p:cNvSpPr/>
          <p:nvPr/>
        </p:nvSpPr>
        <p:spPr>
          <a:xfrm>
            <a:off x="4479926" y="3399865"/>
            <a:ext cx="2338361" cy="618901"/>
          </a:xfrm>
          <a:prstGeom prst="rect">
            <a:avLst/>
          </a:prstGeom>
          <a:solidFill>
            <a:srgbClr val="E94E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parents splitting up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6C05C50-FA6D-49EC-97CA-F4B6458FD72A}"/>
              </a:ext>
            </a:extLst>
          </p:cNvPr>
          <p:cNvSpPr/>
          <p:nvPr/>
        </p:nvSpPr>
        <p:spPr>
          <a:xfrm>
            <a:off x="6920320" y="3399865"/>
            <a:ext cx="1681524" cy="618901"/>
          </a:xfrm>
          <a:prstGeom prst="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a new step-parent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0D1FB25-A34F-4A72-8EAA-F04744D746D5}"/>
              </a:ext>
            </a:extLst>
          </p:cNvPr>
          <p:cNvSpPr/>
          <p:nvPr/>
        </p:nvSpPr>
        <p:spPr>
          <a:xfrm>
            <a:off x="549746" y="4162800"/>
            <a:ext cx="1999357" cy="618901"/>
          </a:xfrm>
          <a:prstGeom prst="rect">
            <a:avLst/>
          </a:prstGeom>
          <a:solidFill>
            <a:srgbClr val="EE73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 family member or friend dying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AB31E8E-473B-48CD-94EB-D4200FB557BF}"/>
              </a:ext>
            </a:extLst>
          </p:cNvPr>
          <p:cNvSpPr/>
          <p:nvPr/>
        </p:nvSpPr>
        <p:spPr>
          <a:xfrm>
            <a:off x="2677395" y="4164933"/>
            <a:ext cx="1634334" cy="618901"/>
          </a:xfrm>
          <a:prstGeom prst="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new neighbours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2839F2D-6D2A-441E-BE0B-C8B1C5DED4D4}"/>
              </a:ext>
            </a:extLst>
          </p:cNvPr>
          <p:cNvSpPr/>
          <p:nvPr/>
        </p:nvSpPr>
        <p:spPr>
          <a:xfrm>
            <a:off x="4436128" y="4169420"/>
            <a:ext cx="1380915" cy="618901"/>
          </a:xfrm>
          <a:prstGeom prst="rect">
            <a:avLst/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a new car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CE162BD-E79D-4002-AFD0-1F1E8A2B84B3}"/>
              </a:ext>
            </a:extLst>
          </p:cNvPr>
          <p:cNvSpPr/>
          <p:nvPr/>
        </p:nvSpPr>
        <p:spPr>
          <a:xfrm>
            <a:off x="5941441" y="4169652"/>
            <a:ext cx="2664296" cy="618901"/>
          </a:xfrm>
          <a:prstGeom prst="rect">
            <a:avLst/>
          </a:prstGeom>
          <a:solidFill>
            <a:srgbClr val="7D6D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selling or giving away all your old toys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6CF0733-9059-4CAB-9C9E-EC3E96796BAD}"/>
              </a:ext>
            </a:extLst>
          </p:cNvPr>
          <p:cNvSpPr/>
          <p:nvPr/>
        </p:nvSpPr>
        <p:spPr>
          <a:xfrm>
            <a:off x="539750" y="4925735"/>
            <a:ext cx="1634334" cy="61890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joining a club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F53BB48-3962-4D33-BAB3-D14E6694BBC7}"/>
              </a:ext>
            </a:extLst>
          </p:cNvPr>
          <p:cNvSpPr/>
          <p:nvPr/>
        </p:nvSpPr>
        <p:spPr>
          <a:xfrm>
            <a:off x="2215076" y="4926703"/>
            <a:ext cx="2264850" cy="618901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ill or injured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5C66D98-4D1A-4160-AC89-9553BEC46240}"/>
              </a:ext>
            </a:extLst>
          </p:cNvPr>
          <p:cNvSpPr/>
          <p:nvPr/>
        </p:nvSpPr>
        <p:spPr>
          <a:xfrm>
            <a:off x="4525194" y="4926703"/>
            <a:ext cx="2065337" cy="618901"/>
          </a:xfrm>
          <a:prstGeom prst="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getting a new haircut or glasses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4C340F4-E9EB-4C05-B794-52AF0410A788}"/>
              </a:ext>
            </a:extLst>
          </p:cNvPr>
          <p:cNvSpPr/>
          <p:nvPr/>
        </p:nvSpPr>
        <p:spPr>
          <a:xfrm>
            <a:off x="6647153" y="4925735"/>
            <a:ext cx="1954691" cy="618901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changing groups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1B2D6B1-BD05-4964-98DC-6B2F12811F82}"/>
              </a:ext>
            </a:extLst>
          </p:cNvPr>
          <p:cNvSpPr/>
          <p:nvPr/>
        </p:nvSpPr>
        <p:spPr>
          <a:xfrm>
            <a:off x="552945" y="5688670"/>
            <a:ext cx="2065337" cy="618901"/>
          </a:xfrm>
          <a:prstGeom prst="rect">
            <a:avLst/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 parent starting a new job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C3510DE-8B69-4781-86C2-07048E82891B}"/>
              </a:ext>
            </a:extLst>
          </p:cNvPr>
          <p:cNvSpPr/>
          <p:nvPr/>
        </p:nvSpPr>
        <p:spPr>
          <a:xfrm>
            <a:off x="2677395" y="5688670"/>
            <a:ext cx="1463047" cy="618901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 pet dying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42C511E-D5D1-42C4-8402-28CD6173DDB2}"/>
              </a:ext>
            </a:extLst>
          </p:cNvPr>
          <p:cNvSpPr/>
          <p:nvPr/>
        </p:nvSpPr>
        <p:spPr>
          <a:xfrm>
            <a:off x="4199555" y="5688670"/>
            <a:ext cx="2359893" cy="618901"/>
          </a:xfrm>
          <a:prstGeom prst="rect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 family member getting ill or injured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5159CBE-BF82-4DA3-AD66-73A14DB85EF1}"/>
              </a:ext>
            </a:extLst>
          </p:cNvPr>
          <p:cNvSpPr/>
          <p:nvPr/>
        </p:nvSpPr>
        <p:spPr>
          <a:xfrm>
            <a:off x="6618561" y="5688670"/>
            <a:ext cx="1985689" cy="618901"/>
          </a:xfrm>
          <a:prstGeom prst="rect">
            <a:avLst/>
          </a:prstGeom>
          <a:solidFill>
            <a:srgbClr val="643C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800" dirty="0">
                <a:solidFill>
                  <a:schemeClr val="bg1"/>
                </a:solidFill>
              </a:rPr>
              <a:t>a parent losing their job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AC47569-3180-4B00-9247-30CAE1024336}"/>
              </a:ext>
            </a:extLst>
          </p:cNvPr>
          <p:cNvSpPr/>
          <p:nvPr/>
        </p:nvSpPr>
        <p:spPr>
          <a:xfrm>
            <a:off x="457200" y="2708920"/>
            <a:ext cx="8220075" cy="1080120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Ins="432000"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Different people might see changes differently, so what one person thinks is a small change that’s easy to cope with, another person might see as a problem.</a:t>
            </a:r>
          </a:p>
        </p:txBody>
      </p:sp>
      <p:pic>
        <p:nvPicPr>
          <p:cNvPr id="8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E8DFEDEE-CD7D-4DE6-B767-2FEDE4079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434" name="Title 1">
            <a:extLst>
              <a:ext uri="{FF2B5EF4-FFF2-40B4-BE49-F238E27FC236}">
                <a16:creationId xmlns:a16="http://schemas.microsoft.com/office/drawing/2014/main" id="{6B94B4A0-598D-4173-8978-538186BAFE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Types of Change</a:t>
            </a:r>
          </a:p>
        </p:txBody>
      </p:sp>
      <p:sp>
        <p:nvSpPr>
          <p:cNvPr id="20483" name="TextBox 2">
            <a:extLst>
              <a:ext uri="{FF2B5EF4-FFF2-40B4-BE49-F238E27FC236}">
                <a16:creationId xmlns:a16="http://schemas.microsoft.com/office/drawing/2014/main" id="{E3782190-20BB-477B-A26C-EDBBFB25C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412875"/>
            <a:ext cx="7775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Changes happen all the time and happen to everyone. It’s part of life.</a:t>
            </a:r>
          </a:p>
        </p:txBody>
      </p:sp>
      <p:sp>
        <p:nvSpPr>
          <p:cNvPr id="20486" name="TextBox 5">
            <a:extLst>
              <a:ext uri="{FF2B5EF4-FFF2-40B4-BE49-F238E27FC236}">
                <a16:creationId xmlns:a16="http://schemas.microsoft.com/office/drawing/2014/main" id="{D6F4B1E1-0089-4C56-B5ED-855D26A7C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784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Some changes happen really suddenly, but sometimes we know a change is going to happen and we can prepare for it.</a:t>
            </a:r>
          </a:p>
        </p:txBody>
      </p:sp>
      <p:sp>
        <p:nvSpPr>
          <p:cNvPr id="20487" name="TextBox 6">
            <a:extLst>
              <a:ext uri="{FF2B5EF4-FFF2-40B4-BE49-F238E27FC236}">
                <a16:creationId xmlns:a16="http://schemas.microsoft.com/office/drawing/2014/main" id="{C743EE0E-88A4-4284-956B-3F21F25B3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1" y="2204864"/>
            <a:ext cx="7632699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Some changes are small and others are pretty big.</a:t>
            </a:r>
          </a:p>
        </p:txBody>
      </p:sp>
      <p:pic>
        <p:nvPicPr>
          <p:cNvPr id="18441" name="Talking Partners">
            <a:extLst>
              <a:ext uri="{FF2B5EF4-FFF2-40B4-BE49-F238E27FC236}">
                <a16:creationId xmlns:a16="http://schemas.microsoft.com/office/drawing/2014/main" id="{7832A4FF-8AF6-441A-81DC-9C446AEA8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2">
            <a:extLst>
              <a:ext uri="{FF2B5EF4-FFF2-40B4-BE49-F238E27FC236}">
                <a16:creationId xmlns:a16="http://schemas.microsoft.com/office/drawing/2014/main" id="{9A240ACF-0C0B-4CF4-8CF3-223A49D35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080" y="3663741"/>
            <a:ext cx="6743840" cy="2651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F52DECB1-3240-491A-8278-D3D278BD7D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705" y="2060848"/>
            <a:ext cx="3641645" cy="364060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9B5560A-9540-4218-ABEA-2CD7A9EBBFFE}"/>
              </a:ext>
            </a:extLst>
          </p:cNvPr>
          <p:cNvSpPr/>
          <p:nvPr/>
        </p:nvSpPr>
        <p:spPr>
          <a:xfrm>
            <a:off x="0" y="2132856"/>
            <a:ext cx="4515586" cy="775196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00" rIns="108000" rtlCol="0" anchor="ctr"/>
          <a:lstStyle/>
          <a:p>
            <a:pPr algn="ctr"/>
            <a:r>
              <a:rPr lang="en-GB" dirty="0"/>
              <a:t>Different types of change can make you feel different emotions.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92BA6C-FFA0-4B44-932E-8C6AA1F0CA56}"/>
              </a:ext>
            </a:extLst>
          </p:cNvPr>
          <p:cNvSpPr/>
          <p:nvPr/>
        </p:nvSpPr>
        <p:spPr>
          <a:xfrm>
            <a:off x="0" y="3242047"/>
            <a:ext cx="4515586" cy="2131169"/>
          </a:xfrm>
          <a:prstGeom prst="rect">
            <a:avLst/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00" rIns="144000" rtlCol="0" anchor="ctr"/>
          <a:lstStyle/>
          <a:p>
            <a:pPr algn="ctr"/>
            <a:r>
              <a:rPr lang="en-GB" spc="30" dirty="0"/>
              <a:t>Some changes are exciting and fun, while others are really difficult to cope with and cause us to feel uncomfortable emotions. Some changes cause us to feel a mixture of comfortable and uncomfortable emotions.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483" grpId="0"/>
      <p:bldP spid="20483" grpId="1"/>
      <p:bldP spid="20486" grpId="0"/>
      <p:bldP spid="20487" grpId="0"/>
      <p:bldP spid="4" grpId="0" animBg="1"/>
      <p:bldP spid="4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29F3A5F8-8211-41B9-8F9B-0AA10ED353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CCAD1AB-4229-4126-9B06-33CCEAB2A5B5}"/>
              </a:ext>
            </a:extLst>
          </p:cNvPr>
          <p:cNvSpPr/>
          <p:nvPr/>
        </p:nvSpPr>
        <p:spPr>
          <a:xfrm>
            <a:off x="858838" y="2708275"/>
            <a:ext cx="7416800" cy="2085975"/>
          </a:xfrm>
          <a:prstGeom prst="rect">
            <a:avLst/>
          </a:prstGeom>
          <a:solidFill>
            <a:srgbClr val="F5A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532" name="TextBox 2">
            <a:extLst>
              <a:ext uri="{FF2B5EF4-FFF2-40B4-BE49-F238E27FC236}">
                <a16:creationId xmlns:a16="http://schemas.microsoft.com/office/drawing/2014/main" id="{D1FBD4F9-4EFD-4515-A582-B0A7D3713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838" y="1498600"/>
            <a:ext cx="7416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emotions did you note down that might be linked to these different changes?</a:t>
            </a:r>
          </a:p>
        </p:txBody>
      </p:sp>
      <p:sp>
        <p:nvSpPr>
          <p:cNvPr id="22533" name="TextBox 3">
            <a:extLst>
              <a:ext uri="{FF2B5EF4-FFF2-40B4-BE49-F238E27FC236}">
                <a16:creationId xmlns:a16="http://schemas.microsoft.com/office/drawing/2014/main" id="{7BB42D1F-DAA7-468A-946C-BB287F303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838" y="5084763"/>
            <a:ext cx="7416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Let’s go round the class and when it’s your turn, suggest an emotion or feeling that people might experience due to a change in their life.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It could be a pleasant or an </a:t>
            </a:r>
            <a:r>
              <a:rPr lang="en-GB" dirty="0"/>
              <a:t>uncomfortable</a:t>
            </a:r>
            <a:r>
              <a:rPr lang="en-GB" altLang="en-US" dirty="0">
                <a:solidFill>
                  <a:schemeClr val="tx1"/>
                </a:solidFill>
              </a:rPr>
              <a:t> emotion.</a:t>
            </a:r>
          </a:p>
        </p:txBody>
      </p:sp>
      <p:pic>
        <p:nvPicPr>
          <p:cNvPr id="20486" name="Whole Class">
            <a:extLst>
              <a:ext uri="{FF2B5EF4-FFF2-40B4-BE49-F238E27FC236}">
                <a16:creationId xmlns:a16="http://schemas.microsoft.com/office/drawing/2014/main" id="{44947888-73BC-4652-B499-F1AE02297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2">
            <a:extLst>
              <a:ext uri="{FF2B5EF4-FFF2-40B4-BE49-F238E27FC236}">
                <a16:creationId xmlns:a16="http://schemas.microsoft.com/office/drawing/2014/main" id="{23ED4D81-F320-4D3F-AE97-4443A8E05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4"/>
          <a:stretch>
            <a:fillRect/>
          </a:stretch>
        </p:blipFill>
        <p:spPr bwMode="auto">
          <a:xfrm>
            <a:off x="5951538" y="2278063"/>
            <a:ext cx="2292350" cy="251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5">
            <a:extLst>
              <a:ext uri="{FF2B5EF4-FFF2-40B4-BE49-F238E27FC236}">
                <a16:creationId xmlns:a16="http://schemas.microsoft.com/office/drawing/2014/main" id="{E0202085-EAB1-407F-9F86-1B6280A8D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4"/>
          <a:stretch>
            <a:fillRect/>
          </a:stretch>
        </p:blipFill>
        <p:spPr bwMode="auto">
          <a:xfrm>
            <a:off x="3492500" y="2278063"/>
            <a:ext cx="1738313" cy="251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7">
            <a:extLst>
              <a:ext uri="{FF2B5EF4-FFF2-40B4-BE49-F238E27FC236}">
                <a16:creationId xmlns:a16="http://schemas.microsoft.com/office/drawing/2014/main" id="{8CC65D88-D8C9-4020-91E8-2FFEBD37F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3" y="2436813"/>
            <a:ext cx="189865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532" grpId="0"/>
      <p:bldP spid="225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1A4E67AA-7716-4FD5-AECA-AB999B5A12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67CE78-A71A-4DDD-98D1-8462E585679A}"/>
              </a:ext>
            </a:extLst>
          </p:cNvPr>
          <p:cNvSpPr/>
          <p:nvPr/>
        </p:nvSpPr>
        <p:spPr>
          <a:xfrm>
            <a:off x="1979613" y="1470026"/>
            <a:ext cx="6553200" cy="3950540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53CBC4-4519-4093-A27D-952F9333FCAE}"/>
              </a:ext>
            </a:extLst>
          </p:cNvPr>
          <p:cNvSpPr/>
          <p:nvPr/>
        </p:nvSpPr>
        <p:spPr>
          <a:xfrm>
            <a:off x="3635896" y="5420565"/>
            <a:ext cx="4896917" cy="816723"/>
          </a:xfrm>
          <a:prstGeom prst="rect">
            <a:avLst/>
          </a:prstGeom>
          <a:solidFill>
            <a:srgbClr val="F484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56" name="TextBox 2">
            <a:extLst>
              <a:ext uri="{FF2B5EF4-FFF2-40B4-BE49-F238E27FC236}">
                <a16:creationId xmlns:a16="http://schemas.microsoft.com/office/drawing/2014/main" id="{BEA2835F-563D-4BA6-B54E-8DEC1F9720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1628800"/>
            <a:ext cx="519036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Now, let’s think about those emotions that are not so nice to feel…</a:t>
            </a:r>
          </a:p>
        </p:txBody>
      </p:sp>
      <p:sp>
        <p:nvSpPr>
          <p:cNvPr id="23557" name="TextBox 4">
            <a:extLst>
              <a:ext uri="{FF2B5EF4-FFF2-40B4-BE49-F238E27FC236}">
                <a16:creationId xmlns:a16="http://schemas.microsoft.com/office/drawing/2014/main" id="{88091AB0-E52F-4B18-9650-EBB416394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1880" y="2301531"/>
            <a:ext cx="489646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Sadness, anger, worry, fear, loneliness, jealousy. Some changes can make us feel these emotions and that can be really hard to deal with. </a:t>
            </a:r>
          </a:p>
        </p:txBody>
      </p:sp>
      <p:sp>
        <p:nvSpPr>
          <p:cNvPr id="23558" name="TextBox 5">
            <a:extLst>
              <a:ext uri="{FF2B5EF4-FFF2-40B4-BE49-F238E27FC236}">
                <a16:creationId xmlns:a16="http://schemas.microsoft.com/office/drawing/2014/main" id="{C1C72B0E-263B-4E8A-871C-E13C7E1FB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896" y="3528479"/>
            <a:ext cx="475245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It’s very normal to feel these sorts of emotions and it’s OK to feel this way.</a:t>
            </a:r>
          </a:p>
        </p:txBody>
      </p:sp>
      <p:sp>
        <p:nvSpPr>
          <p:cNvPr id="23559" name="TextBox 6">
            <a:extLst>
              <a:ext uri="{FF2B5EF4-FFF2-40B4-BE49-F238E27FC236}">
                <a16:creationId xmlns:a16="http://schemas.microsoft.com/office/drawing/2014/main" id="{BBF6FC81-6B20-482C-AA96-7FB463F11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9992" y="4202798"/>
            <a:ext cx="387075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But you wouldn’t want to feel like this for long, so it’s good to have some strategies for coping with these sorts of emotions.</a:t>
            </a:r>
          </a:p>
        </p:txBody>
      </p:sp>
      <p:sp>
        <p:nvSpPr>
          <p:cNvPr id="23560" name="TextBox 7">
            <a:extLst>
              <a:ext uri="{FF2B5EF4-FFF2-40B4-BE49-F238E27FC236}">
                <a16:creationId xmlns:a16="http://schemas.microsoft.com/office/drawing/2014/main" id="{9348ED6F-7DF5-43BE-B4C4-E3B8C2E19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3395" y="5519192"/>
            <a:ext cx="4035029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Let’s see what you can do to help with difficult emotions.</a:t>
            </a:r>
          </a:p>
        </p:txBody>
      </p:sp>
      <p:pic>
        <p:nvPicPr>
          <p:cNvPr id="21513" name="Whole Class">
            <a:extLst>
              <a:ext uri="{FF2B5EF4-FFF2-40B4-BE49-F238E27FC236}">
                <a16:creationId xmlns:a16="http://schemas.microsoft.com/office/drawing/2014/main" id="{FA33BFEE-6398-4FA8-AF99-F2D0059FA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">
            <a:extLst>
              <a:ext uri="{FF2B5EF4-FFF2-40B4-BE49-F238E27FC236}">
                <a16:creationId xmlns:a16="http://schemas.microsoft.com/office/drawing/2014/main" id="{1DE68F99-08B0-4164-B5D2-AFF4365A2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06526"/>
            <a:ext cx="4076349" cy="4975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23556" grpId="0"/>
      <p:bldP spid="23557" grpId="0"/>
      <p:bldP spid="23558" grpId="0"/>
      <p:bldP spid="23559" grpId="0"/>
      <p:bldP spid="235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C018592B-FD79-4D28-81B2-1974958C37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F3F86B-F551-4F27-8BC4-CA4C28A549FE}"/>
              </a:ext>
            </a:extLst>
          </p:cNvPr>
          <p:cNvSpPr/>
          <p:nvPr/>
        </p:nvSpPr>
        <p:spPr>
          <a:xfrm>
            <a:off x="858838" y="1697633"/>
            <a:ext cx="6305550" cy="2811487"/>
          </a:xfrm>
          <a:prstGeom prst="rect">
            <a:avLst/>
          </a:prstGeom>
          <a:solidFill>
            <a:srgbClr val="F5A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580" name="TextBox 2">
            <a:extLst>
              <a:ext uri="{FF2B5EF4-FFF2-40B4-BE49-F238E27FC236}">
                <a16:creationId xmlns:a16="http://schemas.microsoft.com/office/drawing/2014/main" id="{B679768C-4F73-4019-A316-91189213B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363" y="1936874"/>
            <a:ext cx="3887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first thing to remember is that whatever is changing now, won’t go on forever and you will get used to the change over time.</a:t>
            </a:r>
          </a:p>
        </p:txBody>
      </p:sp>
      <p:sp>
        <p:nvSpPr>
          <p:cNvPr id="24581" name="TextBox 8">
            <a:extLst>
              <a:ext uri="{FF2B5EF4-FFF2-40B4-BE49-F238E27FC236}">
                <a16:creationId xmlns:a16="http://schemas.microsoft.com/office/drawing/2014/main" id="{72D92FF8-E16D-4B7F-A223-8E9CA8DF40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363" y="3384674"/>
            <a:ext cx="38877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People say time is a great healer and it’s true – things tend to get better as time goes on.</a:t>
            </a:r>
          </a:p>
        </p:txBody>
      </p:sp>
      <p:pic>
        <p:nvPicPr>
          <p:cNvPr id="22535" name="Whole Class">
            <a:extLst>
              <a:ext uri="{FF2B5EF4-FFF2-40B4-BE49-F238E27FC236}">
                <a16:creationId xmlns:a16="http://schemas.microsoft.com/office/drawing/2014/main" id="{F75FDCD0-618C-4B38-B492-C798FE4EB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2">
            <a:extLst>
              <a:ext uri="{FF2B5EF4-FFF2-40B4-BE49-F238E27FC236}">
                <a16:creationId xmlns:a16="http://schemas.microsoft.com/office/drawing/2014/main" id="{D5A49FB8-164B-4B64-9AFB-438E735C24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546" y="1844824"/>
            <a:ext cx="4166617" cy="4749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0214B81-1537-40AA-BC27-A139EFAF0F18}"/>
              </a:ext>
            </a:extLst>
          </p:cNvPr>
          <p:cNvSpPr/>
          <p:nvPr/>
        </p:nvSpPr>
        <p:spPr>
          <a:xfrm>
            <a:off x="1190998" y="4781897"/>
            <a:ext cx="3312368" cy="1224136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bg1"/>
                </a:solidFill>
              </a:rPr>
              <a:t>Which sorts of change could time help with?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4580" grpId="0"/>
      <p:bldP spid="24581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6EA13A16-26FA-494B-9E77-ECB429B484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ADFF78-04F6-450C-AD71-836D07EDAA68}"/>
              </a:ext>
            </a:extLst>
          </p:cNvPr>
          <p:cNvSpPr/>
          <p:nvPr/>
        </p:nvSpPr>
        <p:spPr>
          <a:xfrm>
            <a:off x="755651" y="1527175"/>
            <a:ext cx="7632700" cy="2660650"/>
          </a:xfrm>
          <a:prstGeom prst="rect">
            <a:avLst/>
          </a:prstGeom>
          <a:solidFill>
            <a:srgbClr val="F5A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603" name="TextBox 2">
            <a:extLst>
              <a:ext uri="{FF2B5EF4-FFF2-40B4-BE49-F238E27FC236}">
                <a16:creationId xmlns:a16="http://schemas.microsoft.com/office/drawing/2014/main" id="{5A8361F6-1217-47AC-9103-42559901D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484" y="1804988"/>
            <a:ext cx="43926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Friends can often help us out when we’re having a tough time. Our friends care about us and are often good listeners.</a:t>
            </a:r>
          </a:p>
        </p:txBody>
      </p:sp>
      <p:sp>
        <p:nvSpPr>
          <p:cNvPr id="25604" name="TextBox 8">
            <a:extLst>
              <a:ext uri="{FF2B5EF4-FFF2-40B4-BE49-F238E27FC236}">
                <a16:creationId xmlns:a16="http://schemas.microsoft.com/office/drawing/2014/main" id="{038570AB-420D-4BCA-9D2C-8DB85D1FD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484" y="2916238"/>
            <a:ext cx="43926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could even be that a friend has been through the same kind of change and understands how you’re feeling.</a:t>
            </a:r>
          </a:p>
        </p:txBody>
      </p:sp>
      <p:pic>
        <p:nvPicPr>
          <p:cNvPr id="23559" name="Whole Class">
            <a:extLst>
              <a:ext uri="{FF2B5EF4-FFF2-40B4-BE49-F238E27FC236}">
                <a16:creationId xmlns:a16="http://schemas.microsoft.com/office/drawing/2014/main" id="{994DEFD0-A184-4C2F-880E-9F7D0F380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A43003-F165-4C07-814B-3BC7D2875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611" y="1570037"/>
            <a:ext cx="2881313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56A25D-A3CF-465F-9819-C226B0A58324}"/>
              </a:ext>
            </a:extLst>
          </p:cNvPr>
          <p:cNvSpPr/>
          <p:nvPr/>
        </p:nvSpPr>
        <p:spPr>
          <a:xfrm>
            <a:off x="1835696" y="4653136"/>
            <a:ext cx="3312368" cy="1224136"/>
          </a:xfrm>
          <a:prstGeom prst="roundRect">
            <a:avLst/>
          </a:prstGeom>
          <a:solidFill>
            <a:srgbClr val="E8C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bg1"/>
                </a:solidFill>
              </a:rPr>
              <a:t>Which sorts of change</a:t>
            </a:r>
            <a:br>
              <a:rPr lang="en-GB" altLang="en-US" sz="2000" b="1" dirty="0">
                <a:solidFill>
                  <a:schemeClr val="bg1"/>
                </a:solidFill>
              </a:rPr>
            </a:br>
            <a:r>
              <a:rPr lang="en-GB" altLang="en-US" sz="2000" b="1" dirty="0">
                <a:solidFill>
                  <a:schemeClr val="bg1"/>
                </a:solidFill>
              </a:rPr>
              <a:t>could friends help with?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603" grpId="0"/>
      <p:bldP spid="25604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008684-5A64-4D2A-A6FE-3A42671C2DF2}"/>
              </a:ext>
            </a:extLst>
          </p:cNvPr>
          <p:cNvSpPr/>
          <p:nvPr/>
        </p:nvSpPr>
        <p:spPr>
          <a:xfrm>
            <a:off x="871538" y="1792177"/>
            <a:ext cx="5904582" cy="2140879"/>
          </a:xfrm>
          <a:prstGeom prst="rect">
            <a:avLst/>
          </a:prstGeom>
          <a:solidFill>
            <a:srgbClr val="F5A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8" name="TextBox 2">
            <a:extLst>
              <a:ext uri="{FF2B5EF4-FFF2-40B4-BE49-F238E27FC236}">
                <a16:creationId xmlns:a16="http://schemas.microsoft.com/office/drawing/2014/main" id="{A26F1847-891A-4D95-85B6-D60E20B514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616" y="2034714"/>
            <a:ext cx="460851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Thinking about the change that is going to happen and preparing for it can really help. This might mean planning what you are going to do or say in a certain situation or talking to others to get advice about something.</a:t>
            </a:r>
          </a:p>
        </p:txBody>
      </p:sp>
      <p:pic>
        <p:nvPicPr>
          <p:cNvPr id="26631" name="Picture 2">
            <a:extLst>
              <a:ext uri="{FF2B5EF4-FFF2-40B4-BE49-F238E27FC236}">
                <a16:creationId xmlns:a16="http://schemas.microsoft.com/office/drawing/2014/main" id="{9A7A9050-D21B-447F-9A09-782C87BD3A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37"/>
          <a:stretch/>
        </p:blipFill>
        <p:spPr bwMode="auto">
          <a:xfrm>
            <a:off x="4352974" y="1617152"/>
            <a:ext cx="4791026" cy="4761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81B04BD1-1E8C-4317-96E0-A007240CF2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578" name="Title 1">
            <a:extLst>
              <a:ext uri="{FF2B5EF4-FFF2-40B4-BE49-F238E27FC236}">
                <a16:creationId xmlns:a16="http://schemas.microsoft.com/office/drawing/2014/main" id="{F8051B75-A352-45A3-AF05-DD009B4354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pic>
        <p:nvPicPr>
          <p:cNvPr id="24582" name="Whole Class">
            <a:extLst>
              <a:ext uri="{FF2B5EF4-FFF2-40B4-BE49-F238E27FC236}">
                <a16:creationId xmlns:a16="http://schemas.microsoft.com/office/drawing/2014/main" id="{6222F013-6D42-4AEC-AAB0-1CCE56BF9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3503367-3D2A-43BF-9AF9-A7BF57A54432}"/>
              </a:ext>
            </a:extLst>
          </p:cNvPr>
          <p:cNvSpPr/>
          <p:nvPr/>
        </p:nvSpPr>
        <p:spPr>
          <a:xfrm>
            <a:off x="1475656" y="4365104"/>
            <a:ext cx="3312368" cy="1224136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bg1"/>
                </a:solidFill>
              </a:rPr>
              <a:t>Which sorts of change</a:t>
            </a:r>
            <a:br>
              <a:rPr lang="en-GB" altLang="en-US" sz="2000" b="1" dirty="0">
                <a:solidFill>
                  <a:schemeClr val="bg1"/>
                </a:solidFill>
              </a:rPr>
            </a:br>
            <a:r>
              <a:rPr lang="en-GB" altLang="en-US" sz="2000" b="1" dirty="0">
                <a:solidFill>
                  <a:schemeClr val="bg1"/>
                </a:solidFill>
              </a:rPr>
              <a:t>could being prepared </a:t>
            </a:r>
            <a:br>
              <a:rPr lang="en-GB" altLang="en-US" sz="2000" b="1" dirty="0">
                <a:solidFill>
                  <a:schemeClr val="bg1"/>
                </a:solidFill>
              </a:rPr>
            </a:br>
            <a:r>
              <a:rPr lang="en-GB" altLang="en-US" sz="2000" b="1" dirty="0">
                <a:solidFill>
                  <a:schemeClr val="bg1"/>
                </a:solidFill>
              </a:rPr>
              <a:t>help with?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6628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9F11CB-1733-4BA0-8172-C9BC89C07EF2}"/>
              </a:ext>
            </a:extLst>
          </p:cNvPr>
          <p:cNvSpPr/>
          <p:nvPr/>
        </p:nvSpPr>
        <p:spPr>
          <a:xfrm>
            <a:off x="755650" y="1773238"/>
            <a:ext cx="7632700" cy="3995737"/>
          </a:xfrm>
          <a:prstGeom prst="rect">
            <a:avLst/>
          </a:prstGeom>
          <a:solidFill>
            <a:srgbClr val="F5A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7656" name="Picture 2">
            <a:extLst>
              <a:ext uri="{FF2B5EF4-FFF2-40B4-BE49-F238E27FC236}">
                <a16:creationId xmlns:a16="http://schemas.microsoft.com/office/drawing/2014/main" id="{65C70109-B96A-4127-BA70-618E219D8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0" b="420"/>
          <a:stretch>
            <a:fillRect/>
          </a:stretch>
        </p:blipFill>
        <p:spPr bwMode="auto">
          <a:xfrm>
            <a:off x="3923928" y="2428984"/>
            <a:ext cx="4770810" cy="394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538D6359-FA59-4EDE-8B96-F83C1D2577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602" name="Title 1">
            <a:extLst>
              <a:ext uri="{FF2B5EF4-FFF2-40B4-BE49-F238E27FC236}">
                <a16:creationId xmlns:a16="http://schemas.microsoft.com/office/drawing/2014/main" id="{60BC1BA3-D1A6-4E7E-8D7C-DD1F9A6A74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sp>
        <p:nvSpPr>
          <p:cNvPr id="27652" name="TextBox 2">
            <a:extLst>
              <a:ext uri="{FF2B5EF4-FFF2-40B4-BE49-F238E27FC236}">
                <a16:creationId xmlns:a16="http://schemas.microsoft.com/office/drawing/2014/main" id="{5D53B412-AAA8-449D-8789-B777B023D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38" y="1987550"/>
            <a:ext cx="684053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Sometimes writing your feelings down can help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get them out and stop them from getting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bottled up inside.</a:t>
            </a:r>
          </a:p>
        </p:txBody>
      </p:sp>
      <p:sp>
        <p:nvSpPr>
          <p:cNvPr id="27654" name="TextBox 4">
            <a:extLst>
              <a:ext uri="{FF2B5EF4-FFF2-40B4-BE49-F238E27FC236}">
                <a16:creationId xmlns:a16="http://schemas.microsoft.com/office/drawing/2014/main" id="{AEF045CD-1672-4C6A-B00B-FBA86809A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38" y="3067050"/>
            <a:ext cx="68405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You could write them down in a notebook,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a diary or in a letter to someone.</a:t>
            </a:r>
          </a:p>
        </p:txBody>
      </p:sp>
      <p:pic>
        <p:nvPicPr>
          <p:cNvPr id="25607" name="Whole Class">
            <a:extLst>
              <a:ext uri="{FF2B5EF4-FFF2-40B4-BE49-F238E27FC236}">
                <a16:creationId xmlns:a16="http://schemas.microsoft.com/office/drawing/2014/main" id="{C46E3C17-3AAE-45ED-AFAA-323189473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3380716-570A-4E3D-854E-740665F050B0}"/>
              </a:ext>
            </a:extLst>
          </p:cNvPr>
          <p:cNvSpPr/>
          <p:nvPr/>
        </p:nvSpPr>
        <p:spPr>
          <a:xfrm>
            <a:off x="1254869" y="4123554"/>
            <a:ext cx="3312368" cy="1224136"/>
          </a:xfrm>
          <a:prstGeom prst="round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bg1"/>
                </a:solidFill>
              </a:rPr>
              <a:t>Which sorts of change</a:t>
            </a:r>
            <a:br>
              <a:rPr lang="en-GB" altLang="en-US" sz="2000" b="1" dirty="0">
                <a:solidFill>
                  <a:schemeClr val="bg1"/>
                </a:solidFill>
              </a:rPr>
            </a:br>
            <a:r>
              <a:rPr lang="en-GB" altLang="en-US" sz="2000" b="1" dirty="0">
                <a:solidFill>
                  <a:schemeClr val="bg1"/>
                </a:solidFill>
              </a:rPr>
              <a:t>could writing your</a:t>
            </a:r>
            <a:br>
              <a:rPr lang="en-GB" altLang="en-US" sz="2000" b="1" dirty="0">
                <a:solidFill>
                  <a:schemeClr val="bg1"/>
                </a:solidFill>
              </a:rPr>
            </a:br>
            <a:r>
              <a:rPr lang="en-GB" altLang="en-US" sz="2000" b="1" dirty="0">
                <a:solidFill>
                  <a:schemeClr val="bg1"/>
                </a:solidFill>
              </a:rPr>
              <a:t>feelings down help with?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652" grpId="0"/>
      <p:bldP spid="27654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691D1B-92FA-47A6-AB64-88F3DC091373}"/>
              </a:ext>
            </a:extLst>
          </p:cNvPr>
          <p:cNvSpPr/>
          <p:nvPr/>
        </p:nvSpPr>
        <p:spPr>
          <a:xfrm>
            <a:off x="755650" y="1824732"/>
            <a:ext cx="7632701" cy="2180332"/>
          </a:xfrm>
          <a:prstGeom prst="rect">
            <a:avLst/>
          </a:prstGeom>
          <a:solidFill>
            <a:srgbClr val="F5A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8679" name="Picture 2">
            <a:extLst>
              <a:ext uri="{FF2B5EF4-FFF2-40B4-BE49-F238E27FC236}">
                <a16:creationId xmlns:a16="http://schemas.microsoft.com/office/drawing/2014/main" id="{474ECC25-45DC-43F1-AEF5-BF1B516D7C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1"/>
          <a:stretch/>
        </p:blipFill>
        <p:spPr bwMode="auto">
          <a:xfrm>
            <a:off x="5173812" y="1624159"/>
            <a:ext cx="3970188" cy="4839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41970DE6-81F4-4EF0-AFCD-381A72364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6626" name="Title 1">
            <a:extLst>
              <a:ext uri="{FF2B5EF4-FFF2-40B4-BE49-F238E27FC236}">
                <a16:creationId xmlns:a16="http://schemas.microsoft.com/office/drawing/2014/main" id="{FD376435-469A-474C-A125-90585B8F03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sp>
        <p:nvSpPr>
          <p:cNvPr id="28676" name="TextBox 2">
            <a:extLst>
              <a:ext uri="{FF2B5EF4-FFF2-40B4-BE49-F238E27FC236}">
                <a16:creationId xmlns:a16="http://schemas.microsoft.com/office/drawing/2014/main" id="{E5D8A865-BF6F-47B2-A155-1D622FEAB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2027934"/>
            <a:ext cx="511256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When your head feels too full of thoughts and feelings that are getting you down, you can focus on something you really enjoy – perhaps on your own or perhaps with others – to distract you from your difficult feelings and keep you busy.</a:t>
            </a:r>
          </a:p>
        </p:txBody>
      </p:sp>
      <p:pic>
        <p:nvPicPr>
          <p:cNvPr id="26630" name="Whole Class">
            <a:extLst>
              <a:ext uri="{FF2B5EF4-FFF2-40B4-BE49-F238E27FC236}">
                <a16:creationId xmlns:a16="http://schemas.microsoft.com/office/drawing/2014/main" id="{372378A4-A4A5-44D4-AC80-A30F2DC4B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40A6FAB-77BE-49D5-A1CC-3092A4CFDE77}"/>
              </a:ext>
            </a:extLst>
          </p:cNvPr>
          <p:cNvSpPr/>
          <p:nvPr/>
        </p:nvSpPr>
        <p:spPr>
          <a:xfrm>
            <a:off x="1416522" y="4365104"/>
            <a:ext cx="3312368" cy="1224136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000" b="1" dirty="0">
                <a:solidFill>
                  <a:schemeClr val="bg1"/>
                </a:solidFill>
              </a:rPr>
              <a:t>Which sorts of change could keeping busy </a:t>
            </a:r>
            <a:br>
              <a:rPr lang="en-GB" altLang="en-US" sz="2000" b="1" dirty="0">
                <a:solidFill>
                  <a:schemeClr val="bg1"/>
                </a:solidFill>
              </a:rPr>
            </a:br>
            <a:r>
              <a:rPr lang="en-GB" altLang="en-US" sz="2000" b="1" dirty="0">
                <a:solidFill>
                  <a:schemeClr val="bg1"/>
                </a:solidFill>
              </a:rPr>
              <a:t>help with?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8676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8E24FF1-36DA-4855-BAA3-622549837735}"/>
              </a:ext>
            </a:extLst>
          </p:cNvPr>
          <p:cNvSpPr/>
          <p:nvPr/>
        </p:nvSpPr>
        <p:spPr>
          <a:xfrm>
            <a:off x="755650" y="1643137"/>
            <a:ext cx="7632700" cy="993775"/>
          </a:xfrm>
          <a:prstGeom prst="rect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dirty="0"/>
              <a:t>Talking to a trusted adult about the change you are worried about or about the emotions you are experiencing due to a change in your life can be a really good way to get help.</a:t>
            </a:r>
          </a:p>
        </p:txBody>
      </p:sp>
      <p:pic>
        <p:nvPicPr>
          <p:cNvPr id="27659" name="Picture 8">
            <a:extLst>
              <a:ext uri="{FF2B5EF4-FFF2-40B4-BE49-F238E27FC236}">
                <a16:creationId xmlns:a16="http://schemas.microsoft.com/office/drawing/2014/main" id="{09CEFD77-10FD-4B53-A38B-758400679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49" y="2572542"/>
            <a:ext cx="2644602" cy="38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border" descr="A screen shot of a computer&#10;&#10;Description automatically generated">
            <a:extLst>
              <a:ext uri="{FF2B5EF4-FFF2-40B4-BE49-F238E27FC236}">
                <a16:creationId xmlns:a16="http://schemas.microsoft.com/office/drawing/2014/main" id="{9DA3BC31-13D2-479F-AD00-55310AFBC6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7650" name="Title 1">
            <a:extLst>
              <a:ext uri="{FF2B5EF4-FFF2-40B4-BE49-F238E27FC236}">
                <a16:creationId xmlns:a16="http://schemas.microsoft.com/office/drawing/2014/main" id="{3C890927-67C9-4549-8AF1-663EAB314A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Coping with Change</a:t>
            </a:r>
          </a:p>
        </p:txBody>
      </p:sp>
      <p:pic>
        <p:nvPicPr>
          <p:cNvPr id="27657" name="Whole Class">
            <a:extLst>
              <a:ext uri="{FF2B5EF4-FFF2-40B4-BE49-F238E27FC236}">
                <a16:creationId xmlns:a16="http://schemas.microsoft.com/office/drawing/2014/main" id="{653D5416-6D29-4B41-83F9-4DA512BB7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4">
            <a:extLst>
              <a:ext uri="{FF2B5EF4-FFF2-40B4-BE49-F238E27FC236}">
                <a16:creationId xmlns:a16="http://schemas.microsoft.com/office/drawing/2014/main" id="{7AF5E893-F998-49BB-876E-DE6F60832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56" y="3987501"/>
            <a:ext cx="1791039" cy="287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075F62A1-6BEC-403E-B30F-08D38FAA32D3}"/>
              </a:ext>
            </a:extLst>
          </p:cNvPr>
          <p:cNvSpPr/>
          <p:nvPr/>
        </p:nvSpPr>
        <p:spPr>
          <a:xfrm>
            <a:off x="2466330" y="3299321"/>
            <a:ext cx="4063082" cy="993775"/>
          </a:xfrm>
          <a:prstGeom prst="homePlat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could be a family member, a teacher or a counsellor.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562AC0-A866-4591-A38A-04FB52E261B2}"/>
              </a:ext>
            </a:extLst>
          </p:cNvPr>
          <p:cNvSpPr txBox="1"/>
          <p:nvPr/>
        </p:nvSpPr>
        <p:spPr>
          <a:xfrm>
            <a:off x="3924710" y="1641215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People say: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16477F19-B5DD-450D-A0F7-C19900B690E2}"/>
              </a:ext>
            </a:extLst>
          </p:cNvPr>
          <p:cNvSpPr/>
          <p:nvPr/>
        </p:nvSpPr>
        <p:spPr>
          <a:xfrm>
            <a:off x="1114511" y="2220210"/>
            <a:ext cx="2449054" cy="1208790"/>
          </a:xfrm>
          <a:prstGeom prst="wedgeRoundRectCallout">
            <a:avLst>
              <a:gd name="adj1" fmla="val -29778"/>
              <a:gd name="adj2" fmla="val 68804"/>
              <a:gd name="adj3" fmla="val 16667"/>
            </a:avLst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“A problem shared is a problem halved”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4DB0AC34-6B27-4907-B9C4-D35B8E6FA068}"/>
              </a:ext>
            </a:extLst>
          </p:cNvPr>
          <p:cNvSpPr/>
          <p:nvPr/>
        </p:nvSpPr>
        <p:spPr>
          <a:xfrm>
            <a:off x="4167188" y="2796274"/>
            <a:ext cx="2503340" cy="1208790"/>
          </a:xfrm>
          <a:prstGeom prst="wedgeRoundRectCallout">
            <a:avLst>
              <a:gd name="adj1" fmla="val 55836"/>
              <a:gd name="adj2" fmla="val 29405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“It’s good to get things off your chest”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B1E6B-906B-43DA-A3F5-8BA1F888A0A5}"/>
              </a:ext>
            </a:extLst>
          </p:cNvPr>
          <p:cNvSpPr/>
          <p:nvPr/>
        </p:nvSpPr>
        <p:spPr>
          <a:xfrm>
            <a:off x="2123729" y="4645358"/>
            <a:ext cx="4942320" cy="1437942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/>
          <a:lstStyle/>
          <a:p>
            <a:pPr algn="ctr"/>
            <a:r>
              <a:rPr lang="en-GB" dirty="0"/>
              <a:t>Some changes can make us feel lonely, as if we are the only one who feels a certain way about the change. If you feel at all lonely it is really helpful to talk to a trusted adult.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6C92E1D-3724-4317-907E-AEC2A73D118E}"/>
              </a:ext>
            </a:extLst>
          </p:cNvPr>
          <p:cNvGrpSpPr>
            <a:grpSpLocks/>
          </p:cNvGrpSpPr>
          <p:nvPr/>
        </p:nvGrpSpPr>
        <p:grpSpPr bwMode="auto">
          <a:xfrm>
            <a:off x="1590686" y="1693648"/>
            <a:ext cx="1953722" cy="1953721"/>
            <a:chOff x="4788025" y="4522833"/>
            <a:chExt cx="1569992" cy="1569992"/>
          </a:xfrm>
        </p:grpSpPr>
        <p:sp>
          <p:nvSpPr>
            <p:cNvPr id="4" name="Oval 3">
              <a:hlinkClick r:id="" action="ppaction://noaction"/>
              <a:extLst>
                <a:ext uri="{FF2B5EF4-FFF2-40B4-BE49-F238E27FC236}">
                  <a16:creationId xmlns:a16="http://schemas.microsoft.com/office/drawing/2014/main" id="{629A56A7-5E8C-4E93-88AB-E6031561B199}"/>
                </a:ext>
              </a:extLst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7663" name="Rectangle 4">
              <a:hlinkClick r:id="" action="ppaction://noaction"/>
              <a:extLst>
                <a:ext uri="{FF2B5EF4-FFF2-40B4-BE49-F238E27FC236}">
                  <a16:creationId xmlns:a16="http://schemas.microsoft.com/office/drawing/2014/main" id="{2A8E8FBC-3F42-44AD-821D-9462EF4779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8025" y="5184718"/>
              <a:ext cx="156999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03AEF24-A8CD-4627-A4E7-369A70EECA84}"/>
              </a:ext>
            </a:extLst>
          </p:cNvPr>
          <p:cNvGrpSpPr>
            <a:grpSpLocks/>
          </p:cNvGrpSpPr>
          <p:nvPr/>
        </p:nvGrpSpPr>
        <p:grpSpPr bwMode="auto">
          <a:xfrm>
            <a:off x="4280060" y="3101075"/>
            <a:ext cx="1961623" cy="1953721"/>
            <a:chOff x="6574042" y="4512842"/>
            <a:chExt cx="1577281" cy="1569992"/>
          </a:xfrm>
        </p:grpSpPr>
        <p:sp>
          <p:nvSpPr>
            <p:cNvPr id="7" name="Oval 6">
              <a:hlinkClick r:id="" action="ppaction://noaction"/>
              <a:extLst>
                <a:ext uri="{FF2B5EF4-FFF2-40B4-BE49-F238E27FC236}">
                  <a16:creationId xmlns:a16="http://schemas.microsoft.com/office/drawing/2014/main" id="{CBA505E0-EF7D-4E1A-9E3C-3CC3CB172BF1}"/>
                </a:ext>
              </a:extLst>
            </p:cNvPr>
            <p:cNvSpPr/>
            <p:nvPr/>
          </p:nvSpPr>
          <p:spPr>
            <a:xfrm>
              <a:off x="6574042" y="4512842"/>
              <a:ext cx="1569339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7661" name="Rectangle 7">
              <a:hlinkClick r:id="" action="ppaction://noaction"/>
              <a:extLst>
                <a:ext uri="{FF2B5EF4-FFF2-40B4-BE49-F238E27FC236}">
                  <a16:creationId xmlns:a16="http://schemas.microsoft.com/office/drawing/2014/main" id="{02EB67D6-783F-4616-BCF2-5001FCA290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1331" y="5184718"/>
              <a:ext cx="156999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chemeClr val="bg1"/>
                  </a:solidFill>
                </a:rPr>
                <a:t>Reflecting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8" grpId="2" animBg="1"/>
      <p:bldP spid="11" grpId="0"/>
      <p:bldP spid="11" grpId="1"/>
      <p:bldP spid="12" grpId="0" animBg="1"/>
      <p:bldP spid="12" grpId="1" animBg="1"/>
      <p:bldP spid="25" grpId="0" animBg="1"/>
      <p:bldP spid="25" grpId="1" animBg="1"/>
      <p:bldP spid="13" grpId="0" animBg="1"/>
      <p:bldP spid="1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D913DC57-5620-47D5-AC7B-6BAB66DCC5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Help Lacey Out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0B0E90-6141-4995-BE68-9C9B55F74D2C}"/>
              </a:ext>
            </a:extLst>
          </p:cNvPr>
          <p:cNvSpPr/>
          <p:nvPr/>
        </p:nvSpPr>
        <p:spPr bwMode="auto">
          <a:xfrm>
            <a:off x="1187624" y="1663824"/>
            <a:ext cx="7200726" cy="1333128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Ins="1116000" anchor="ctr"/>
          <a:lstStyle/>
          <a:p>
            <a:pPr algn="ctr">
              <a:defRPr/>
            </a:pPr>
            <a:r>
              <a:rPr lang="en-GB" altLang="en-US" sz="1800" dirty="0">
                <a:solidFill>
                  <a:schemeClr val="tx1"/>
                </a:solidFill>
              </a:rPr>
              <a:t>After lots of talking and arguing, Lacey’s parents have decided to separate and her dad is going to move out, into a flat on the other side of town. It’s going to be a big change.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3B65FB-AD02-4F16-BAC3-E2F7CF806097}"/>
              </a:ext>
            </a:extLst>
          </p:cNvPr>
          <p:cNvSpPr/>
          <p:nvPr/>
        </p:nvSpPr>
        <p:spPr bwMode="auto">
          <a:xfrm>
            <a:off x="773896" y="3383352"/>
            <a:ext cx="7614453" cy="981752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00" rIns="1440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Lacey is feeling angry. She is angry at both her parents for not staying together and not working things out.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7A6F72-89EB-4BCB-AD7F-DB84B5CFBD64}"/>
              </a:ext>
            </a:extLst>
          </p:cNvPr>
          <p:cNvSpPr/>
          <p:nvPr/>
        </p:nvSpPr>
        <p:spPr bwMode="auto">
          <a:xfrm>
            <a:off x="755650" y="4742978"/>
            <a:ext cx="7632700" cy="774254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rIns="1116000" anchor="ctr"/>
          <a:lstStyle/>
          <a:p>
            <a:pPr algn="ctr">
              <a:defRPr/>
            </a:pPr>
            <a:r>
              <a:rPr lang="en-GB" altLang="en-US" sz="1800" dirty="0">
                <a:solidFill>
                  <a:schemeClr val="tx1"/>
                </a:solidFill>
              </a:rPr>
              <a:t>She is also feeling confused. Why does her dad have to move out? Why can’t things just get better?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2F289CC-169B-493A-B8C5-3129D2E4CC31}"/>
              </a:ext>
            </a:extLst>
          </p:cNvPr>
          <p:cNvSpPr/>
          <p:nvPr/>
        </p:nvSpPr>
        <p:spPr bwMode="auto">
          <a:xfrm>
            <a:off x="755651" y="1700808"/>
            <a:ext cx="3384302" cy="1917661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800" dirty="0">
                <a:solidFill>
                  <a:schemeClr val="tx1"/>
                </a:solidFill>
              </a:rPr>
              <a:t>Lacey feels worried too. She worries that she will miss her dad when he is not there and that he might not bother </a:t>
            </a:r>
            <a:br>
              <a:rPr lang="en-GB" altLang="en-US" sz="1800" dirty="0">
                <a:solidFill>
                  <a:schemeClr val="tx1"/>
                </a:solidFill>
              </a:rPr>
            </a:br>
            <a:r>
              <a:rPr lang="en-GB" altLang="en-US" sz="1800" dirty="0">
                <a:solidFill>
                  <a:schemeClr val="tx1"/>
                </a:solidFill>
              </a:rPr>
              <a:t>to see her as often.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2FF4ECD-B268-4270-BCC1-D482A2A135C3}"/>
              </a:ext>
            </a:extLst>
          </p:cNvPr>
          <p:cNvSpPr/>
          <p:nvPr/>
        </p:nvSpPr>
        <p:spPr bwMode="auto">
          <a:xfrm>
            <a:off x="763627" y="3789040"/>
            <a:ext cx="3384302" cy="1917661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800" dirty="0">
                <a:solidFill>
                  <a:schemeClr val="tx1"/>
                </a:solidFill>
              </a:rPr>
              <a:t>She worries about her mum having to look after her and her brother all by herself and she is worried about them not having enough money.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C70C3CE-598A-4A61-9840-8DD41854F750}"/>
              </a:ext>
            </a:extLst>
          </p:cNvPr>
          <p:cNvSpPr/>
          <p:nvPr/>
        </p:nvSpPr>
        <p:spPr bwMode="auto">
          <a:xfrm>
            <a:off x="5004047" y="1832192"/>
            <a:ext cx="3384302" cy="1380783"/>
          </a:xfrm>
          <a:prstGeom prst="rect">
            <a:avLst/>
          </a:prstGeom>
          <a:solidFill>
            <a:srgbClr val="F7B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800" dirty="0">
                <a:solidFill>
                  <a:schemeClr val="tx1"/>
                </a:solidFill>
              </a:rPr>
              <a:t>All this change is a lot to deal with and Lacey is struggling to manage all these uncomfortable emotions.</a:t>
            </a:r>
          </a:p>
        </p:txBody>
      </p:sp>
      <p:sp>
        <p:nvSpPr>
          <p:cNvPr id="15" name="Rectangle: Diagonal Corners Snipped 14">
            <a:extLst>
              <a:ext uri="{FF2B5EF4-FFF2-40B4-BE49-F238E27FC236}">
                <a16:creationId xmlns:a16="http://schemas.microsoft.com/office/drawing/2014/main" id="{66889C1B-299B-4209-A0D9-99921ED44503}"/>
              </a:ext>
            </a:extLst>
          </p:cNvPr>
          <p:cNvSpPr/>
          <p:nvPr/>
        </p:nvSpPr>
        <p:spPr bwMode="auto">
          <a:xfrm>
            <a:off x="5364087" y="4315822"/>
            <a:ext cx="2664222" cy="864096"/>
          </a:xfrm>
          <a:prstGeom prst="snip2Diag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1800" dirty="0">
                <a:solidFill>
                  <a:schemeClr val="bg1"/>
                </a:solidFill>
              </a:rPr>
              <a:t>What could she do?</a:t>
            </a:r>
          </a:p>
        </p:txBody>
      </p:sp>
      <p:pic>
        <p:nvPicPr>
          <p:cNvPr id="31753" name="Whole Class">
            <a:extLst>
              <a:ext uri="{FF2B5EF4-FFF2-40B4-BE49-F238E27FC236}">
                <a16:creationId xmlns:a16="http://schemas.microsoft.com/office/drawing/2014/main" id="{4BA74D45-D9C1-493B-95FE-3AECCAB73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A picture containing table, sitting&#10;&#10;Description automatically generated">
            <a:extLst>
              <a:ext uri="{FF2B5EF4-FFF2-40B4-BE49-F238E27FC236}">
                <a16:creationId xmlns:a16="http://schemas.microsoft.com/office/drawing/2014/main" id="{4681FCBA-54E1-47AB-B9B7-206B8EF77F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1" y="1139904"/>
            <a:ext cx="1296144" cy="5063661"/>
          </a:xfrm>
          <a:prstGeom prst="rect">
            <a:avLst/>
          </a:prstGeom>
        </p:spPr>
      </p:pic>
      <p:pic>
        <p:nvPicPr>
          <p:cNvPr id="19" name="Picture 18" descr="A person standing posing for the camera&#10;&#10;Description automatically generated">
            <a:extLst>
              <a:ext uri="{FF2B5EF4-FFF2-40B4-BE49-F238E27FC236}">
                <a16:creationId xmlns:a16="http://schemas.microsoft.com/office/drawing/2014/main" id="{0AD3B4D4-0479-4FF3-89A4-18CD883AB7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450" y="1536700"/>
            <a:ext cx="2345287" cy="5121275"/>
          </a:xfrm>
          <a:prstGeom prst="rect">
            <a:avLst/>
          </a:prstGeom>
        </p:spPr>
      </p:pic>
      <p:pic>
        <p:nvPicPr>
          <p:cNvPr id="21" name="Picture 20" descr="A picture containing table, sitting, cake, holding&#10;&#10;Description automatically generated">
            <a:extLst>
              <a:ext uri="{FF2B5EF4-FFF2-40B4-BE49-F238E27FC236}">
                <a16:creationId xmlns:a16="http://schemas.microsoft.com/office/drawing/2014/main" id="{011662C7-E5D5-4883-A409-BE3DE2CCBE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365" y="1561116"/>
            <a:ext cx="1336082" cy="4768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30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91906BCC-D3E6-4E1E-9D3B-0D795D1CF8BA}" vid="{73F68995-5F23-4703-B337-9914CB83CA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273</TotalTime>
  <Words>1070</Words>
  <Application>Microsoft Office PowerPoint</Application>
  <PresentationFormat>On-screen Show (4:3)</PresentationFormat>
  <Paragraphs>85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Tuffy-TTF</vt:lpstr>
      <vt:lpstr>Twinkl</vt:lpstr>
      <vt:lpstr>Sassoon Infant Rg</vt:lpstr>
      <vt:lpstr>Arial</vt:lpstr>
      <vt:lpstr>Roboto</vt:lpstr>
      <vt:lpstr>Office Theme</vt:lpstr>
      <vt:lpstr>PowerPoint Presentation</vt:lpstr>
      <vt:lpstr>PowerPoint Presentation</vt:lpstr>
      <vt:lpstr>Spot the Link</vt:lpstr>
      <vt:lpstr>Changes</vt:lpstr>
      <vt:lpstr>Types of Change</vt:lpstr>
      <vt:lpstr>Types of Change</vt:lpstr>
      <vt:lpstr>Coping with Change</vt:lpstr>
      <vt:lpstr>Coping with Change</vt:lpstr>
      <vt:lpstr>Coping with Change</vt:lpstr>
      <vt:lpstr>Coping with Change</vt:lpstr>
      <vt:lpstr>Coping with Change</vt:lpstr>
      <vt:lpstr>Coping with Change</vt:lpstr>
      <vt:lpstr>Coping with Change</vt:lpstr>
      <vt:lpstr>Coping with Change</vt:lpstr>
      <vt:lpstr>Help Lacey Out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Marine Redon</dc:creator>
  <cp:lastModifiedBy>S Critchley</cp:lastModifiedBy>
  <cp:revision>17</cp:revision>
  <dcterms:created xsi:type="dcterms:W3CDTF">2020-08-19T08:10:12Z</dcterms:created>
  <dcterms:modified xsi:type="dcterms:W3CDTF">2021-01-26T14:15:34Z</dcterms:modified>
</cp:coreProperties>
</file>