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9" r:id="rId3"/>
    <p:sldId id="257" r:id="rId4"/>
    <p:sldId id="256" r:id="rId5"/>
    <p:sldId id="262" r:id="rId6"/>
    <p:sldId id="263" r:id="rId7"/>
    <p:sldId id="265" r:id="rId8"/>
    <p:sldId id="266" r:id="rId9"/>
    <p:sldId id="261" r:id="rId10"/>
    <p:sldId id="260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  <a:srgbClr val="9900CC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37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C61C-E2C5-46F2-9FF2-E33073B9621B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44FE-E1C7-42D1-8C43-7A59A7240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560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C61C-E2C5-46F2-9FF2-E33073B9621B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44FE-E1C7-42D1-8C43-7A59A7240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057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C61C-E2C5-46F2-9FF2-E33073B9621B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44FE-E1C7-42D1-8C43-7A59A7240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663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C61C-E2C5-46F2-9FF2-E33073B9621B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44FE-E1C7-42D1-8C43-7A59A7240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710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C61C-E2C5-46F2-9FF2-E33073B9621B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44FE-E1C7-42D1-8C43-7A59A7240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054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C61C-E2C5-46F2-9FF2-E33073B9621B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44FE-E1C7-42D1-8C43-7A59A7240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553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C61C-E2C5-46F2-9FF2-E33073B9621B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44FE-E1C7-42D1-8C43-7A59A7240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052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C61C-E2C5-46F2-9FF2-E33073B9621B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44FE-E1C7-42D1-8C43-7A59A7240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174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C61C-E2C5-46F2-9FF2-E33073B9621B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44FE-E1C7-42D1-8C43-7A59A7240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942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C61C-E2C5-46F2-9FF2-E33073B9621B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44FE-E1C7-42D1-8C43-7A59A7240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102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C61C-E2C5-46F2-9FF2-E33073B9621B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44FE-E1C7-42D1-8C43-7A59A7240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927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AC61C-E2C5-46F2-9FF2-E33073B9621B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E44FE-E1C7-42D1-8C43-7A59A7240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241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www.playfullearning.net/resource/flower-print-scrape-painting/" TargetMode="External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hyperlink" Target="https://www.youtube.com/watch?v=l7cO4fgq5nU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-DDTrpJ4PXg" TargetMode="External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56" y="0"/>
            <a:ext cx="9022646" cy="6930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395536" y="98898"/>
            <a:ext cx="5580374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3800" dirty="0" smtClean="0">
                <a:ln w="28575">
                  <a:solidFill>
                    <a:srgbClr val="CC99FF">
                      <a:alpha val="89000"/>
                    </a:srgbClr>
                  </a:solidFill>
                </a:ln>
                <a:effectLst>
                  <a:glow rad="88900">
                    <a:schemeClr val="accent1">
                      <a:alpha val="40000"/>
                    </a:schemeClr>
                  </a:glow>
                </a:effectLst>
                <a:latin typeface="Bradley Hand ITC" pitchFamily="66" charset="0"/>
              </a:rPr>
              <a:t>Spring</a:t>
            </a:r>
            <a:endParaRPr lang="en-GB" sz="4000" dirty="0">
              <a:ln w="28575">
                <a:solidFill>
                  <a:srgbClr val="CC99FF">
                    <a:alpha val="89000"/>
                  </a:srgbClr>
                </a:solidFill>
              </a:ln>
              <a:effectLst>
                <a:glow rad="88900">
                  <a:schemeClr val="accent1">
                    <a:alpha val="40000"/>
                  </a:schemeClr>
                </a:glow>
              </a:effectLst>
              <a:latin typeface="Bradley Hand ITC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1560" y="2025908"/>
            <a:ext cx="777686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Bradley Hand ITC" pitchFamily="66" charset="0"/>
              </a:rPr>
              <a:t>Spring is in the air and the countdown to </a:t>
            </a:r>
            <a:r>
              <a:rPr lang="en-GB" sz="2800" b="1" dirty="0">
                <a:latin typeface="Bradley Hand ITC" pitchFamily="66" charset="0"/>
              </a:rPr>
              <a:t>E</a:t>
            </a:r>
            <a:r>
              <a:rPr lang="en-GB" sz="2800" b="1" dirty="0" smtClean="0">
                <a:latin typeface="Bradley Hand ITC" pitchFamily="66" charset="0"/>
              </a:rPr>
              <a:t>aster has begun. This weeks art activity is focusing on the nature of spring. I would like you to create a picture based on flowers, this could be done through observational drawings, collage, flower printing or if you have any other ideas </a:t>
            </a:r>
            <a:r>
              <a:rPr lang="en-GB" sz="2800" b="1" u="sng" dirty="0" smtClean="0">
                <a:latin typeface="Bradley Hand ITC" pitchFamily="66" charset="0"/>
              </a:rPr>
              <a:t>GO FOR IT </a:t>
            </a:r>
            <a:r>
              <a:rPr lang="en-GB" sz="2800" b="1" dirty="0" smtClean="0">
                <a:latin typeface="Bradley Hand ITC" pitchFamily="66" charset="0"/>
              </a:rPr>
              <a:t>!! I have added some examples for you and also links to help you with your drawings. Please send in any pictures, I will make sure they go on the school website and if you have any queries feel free to email me, keep up the good work!!</a:t>
            </a:r>
            <a:endParaRPr lang="en-GB" sz="2800" b="1" dirty="0"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472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3" y="77322"/>
            <a:ext cx="9022646" cy="5365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57" y="260648"/>
            <a:ext cx="3364806" cy="2847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994610"/>
            <a:ext cx="3600400" cy="3387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243284"/>
            <a:ext cx="3378467" cy="2277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987937"/>
            <a:ext cx="3456384" cy="2788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64088" y="706290"/>
            <a:ext cx="40571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n w="28575">
                  <a:solidFill>
                    <a:srgbClr val="CC99FF">
                      <a:alpha val="89000"/>
                    </a:srgbClr>
                  </a:solidFill>
                </a:ln>
                <a:effectLst>
                  <a:glow rad="88900">
                    <a:schemeClr val="accent1">
                      <a:alpha val="40000"/>
                    </a:schemeClr>
                  </a:glow>
                </a:effectLst>
                <a:latin typeface="Bradley Hand ITC" pitchFamily="66" charset="0"/>
              </a:rPr>
              <a:t>Spring</a:t>
            </a:r>
            <a:endParaRPr lang="en-GB" sz="9600" dirty="0">
              <a:ln w="28575">
                <a:solidFill>
                  <a:srgbClr val="CC99FF">
                    <a:alpha val="89000"/>
                  </a:srgbClr>
                </a:solidFill>
              </a:ln>
              <a:effectLst>
                <a:glow rad="88900">
                  <a:schemeClr val="accent1">
                    <a:alpha val="40000"/>
                  </a:schemeClr>
                </a:glow>
              </a:effectLst>
              <a:latin typeface="Bradley Hand ITC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37418" y="400488"/>
            <a:ext cx="209063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ln w="28575">
                  <a:solidFill>
                    <a:srgbClr val="CC99FF">
                      <a:alpha val="96000"/>
                    </a:srgbClr>
                  </a:solidFill>
                </a:ln>
                <a:effectLst>
                  <a:glow>
                    <a:schemeClr val="accent1">
                      <a:alpha val="40000"/>
                    </a:schemeClr>
                  </a:glow>
                </a:effectLst>
                <a:latin typeface="Bradley Hand ITC" pitchFamily="66" charset="0"/>
              </a:rPr>
              <a:t>Signs of</a:t>
            </a:r>
            <a:endParaRPr lang="en-GB" sz="4800" dirty="0" smtClean="0">
              <a:ln w="28575">
                <a:solidFill>
                  <a:srgbClr val="CC99FF">
                    <a:alpha val="96000"/>
                  </a:srgbClr>
                </a:solidFill>
              </a:ln>
              <a:effectLst>
                <a:glow>
                  <a:schemeClr val="accent1">
                    <a:alpha val="40000"/>
                  </a:schemeClr>
                </a:glow>
              </a:effectLst>
              <a:latin typeface="Bradley Hand ITC" pitchFamily="66" charset="0"/>
            </a:endParaRP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77305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270" y="98898"/>
            <a:ext cx="9022646" cy="5365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3199717" y="122741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>
                <a:hlinkClick r:id="rId3"/>
              </a:rPr>
              <a:t>https://www.playfullearning.net/resource/flower-print-scrape-painting/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148" y="2996952"/>
            <a:ext cx="4733852" cy="3861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2873808" cy="1915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875693"/>
            <a:ext cx="2927648" cy="1951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426" y="4005064"/>
            <a:ext cx="2189820" cy="1459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83" y="3020859"/>
            <a:ext cx="2078298" cy="1384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933585"/>
            <a:ext cx="2488588" cy="1658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5119407" y="106328"/>
            <a:ext cx="331533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dirty="0" smtClean="0">
                <a:ln w="28575">
                  <a:solidFill>
                    <a:srgbClr val="CC99FF">
                      <a:alpha val="89000"/>
                    </a:srgbClr>
                  </a:solidFill>
                </a:ln>
                <a:effectLst>
                  <a:glow rad="88900">
                    <a:schemeClr val="accent1">
                      <a:alpha val="40000"/>
                    </a:schemeClr>
                  </a:glow>
                </a:effectLst>
                <a:latin typeface="Bradley Hand ITC" pitchFamily="66" charset="0"/>
              </a:rPr>
              <a:t>Spring</a:t>
            </a:r>
            <a:endParaRPr lang="en-GB" sz="2400" dirty="0">
              <a:ln w="28575">
                <a:solidFill>
                  <a:srgbClr val="CC99FF">
                    <a:alpha val="89000"/>
                  </a:srgbClr>
                </a:solidFill>
              </a:ln>
              <a:effectLst>
                <a:glow rad="88900">
                  <a:schemeClr val="accent1">
                    <a:alpha val="40000"/>
                  </a:schemeClr>
                </a:glow>
              </a:effectLst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509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270" y="98898"/>
            <a:ext cx="9022646" cy="5365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5119407" y="106328"/>
            <a:ext cx="331533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dirty="0" smtClean="0">
                <a:ln w="28575">
                  <a:solidFill>
                    <a:srgbClr val="CC99FF">
                      <a:alpha val="89000"/>
                    </a:srgbClr>
                  </a:solidFill>
                </a:ln>
                <a:effectLst>
                  <a:glow rad="88900">
                    <a:schemeClr val="accent1">
                      <a:alpha val="40000"/>
                    </a:schemeClr>
                  </a:glow>
                </a:effectLst>
                <a:latin typeface="Bradley Hand ITC" pitchFamily="66" charset="0"/>
              </a:rPr>
              <a:t>Spring</a:t>
            </a:r>
            <a:endParaRPr lang="en-GB" sz="2400" dirty="0">
              <a:ln w="28575">
                <a:solidFill>
                  <a:srgbClr val="CC99FF">
                    <a:alpha val="89000"/>
                  </a:srgbClr>
                </a:solidFill>
              </a:ln>
              <a:effectLst>
                <a:glow rad="88900">
                  <a:schemeClr val="accent1">
                    <a:alpha val="40000"/>
                  </a:schemeClr>
                </a:glow>
              </a:effectLst>
              <a:latin typeface="Bradley Hand ITC" pitchFamily="66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1720" y="1311611"/>
            <a:ext cx="7772400" cy="1470025"/>
          </a:xfrm>
        </p:spPr>
        <p:txBody>
          <a:bodyPr/>
          <a:lstStyle/>
          <a:p>
            <a:r>
              <a:rPr lang="en-GB" sz="4000" dirty="0" smtClean="0">
                <a:ln w="28575">
                  <a:solidFill>
                    <a:srgbClr val="CC99FF">
                      <a:alpha val="89000"/>
                    </a:srgbClr>
                  </a:solidFill>
                </a:ln>
                <a:solidFill>
                  <a:srgbClr val="9900CC"/>
                </a:solidFill>
                <a:effectLst>
                  <a:glow>
                    <a:srgbClr val="800080">
                      <a:alpha val="40000"/>
                    </a:srgbClr>
                  </a:glow>
                </a:effectLst>
                <a:latin typeface="Bradley Hand ITC" pitchFamily="66" charset="0"/>
              </a:rPr>
              <a:t>Add a wish to your dandelion</a:t>
            </a:r>
            <a:r>
              <a:rPr lang="en-GB" sz="1100" dirty="0" smtClean="0">
                <a:ln w="28575">
                  <a:solidFill>
                    <a:srgbClr val="CC99FF">
                      <a:alpha val="89000"/>
                    </a:srgbClr>
                  </a:solidFill>
                </a:ln>
                <a:solidFill>
                  <a:srgbClr val="9900CC"/>
                </a:solidFill>
                <a:effectLst>
                  <a:glow rad="88900">
                    <a:schemeClr val="accent1">
                      <a:alpha val="40000"/>
                    </a:schemeClr>
                  </a:glow>
                </a:effectLst>
                <a:latin typeface="Bradley Hand ITC" pitchFamily="66" charset="0"/>
              </a:rPr>
              <a:t/>
            </a:r>
            <a:br>
              <a:rPr lang="en-GB" sz="1100" dirty="0" smtClean="0">
                <a:ln w="28575">
                  <a:solidFill>
                    <a:srgbClr val="CC99FF">
                      <a:alpha val="89000"/>
                    </a:srgbClr>
                  </a:solidFill>
                </a:ln>
                <a:solidFill>
                  <a:srgbClr val="9900CC"/>
                </a:solidFill>
                <a:effectLst>
                  <a:glow rad="88900">
                    <a:schemeClr val="accent1">
                      <a:alpha val="40000"/>
                    </a:schemeClr>
                  </a:glow>
                </a:effectLst>
                <a:latin typeface="Bradley Hand ITC" pitchFamily="66" charset="0"/>
              </a:rPr>
            </a:br>
            <a:endParaRPr lang="en-GB" dirty="0">
              <a:solidFill>
                <a:srgbClr val="9900CC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0700"/>
            <a:ext cx="2430761" cy="2900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101227"/>
            <a:ext cx="4070226" cy="26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090086"/>
            <a:ext cx="2554269" cy="3619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7169" y="2042753"/>
            <a:ext cx="3479007" cy="1969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724" y="3747960"/>
            <a:ext cx="2808333" cy="2201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5851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9022646" cy="5365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5119407" y="106328"/>
            <a:ext cx="331533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dirty="0" smtClean="0">
                <a:ln w="28575">
                  <a:solidFill>
                    <a:srgbClr val="CC99FF">
                      <a:alpha val="89000"/>
                    </a:srgbClr>
                  </a:solidFill>
                </a:ln>
                <a:effectLst>
                  <a:glow rad="88900">
                    <a:schemeClr val="accent1">
                      <a:alpha val="40000"/>
                    </a:schemeClr>
                  </a:glow>
                </a:effectLst>
                <a:latin typeface="Bradley Hand ITC" pitchFamily="66" charset="0"/>
              </a:rPr>
              <a:t>Spring</a:t>
            </a:r>
            <a:endParaRPr lang="en-GB" sz="2400" dirty="0">
              <a:ln w="28575">
                <a:solidFill>
                  <a:srgbClr val="CC99FF">
                    <a:alpha val="89000"/>
                  </a:srgbClr>
                </a:solidFill>
              </a:ln>
              <a:effectLst>
                <a:glow rad="88900">
                  <a:schemeClr val="accent1">
                    <a:alpha val="40000"/>
                  </a:schemeClr>
                </a:glow>
              </a:effectLst>
              <a:latin typeface="Bradley Hand ITC" pitchFamily="66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1720" y="1311611"/>
            <a:ext cx="7772400" cy="1470025"/>
          </a:xfrm>
        </p:spPr>
        <p:txBody>
          <a:bodyPr/>
          <a:lstStyle/>
          <a:p>
            <a:r>
              <a:rPr lang="en-GB" sz="4000" dirty="0" smtClean="0">
                <a:ln w="28575">
                  <a:solidFill>
                    <a:srgbClr val="CC99FF">
                      <a:alpha val="89000"/>
                    </a:srgbClr>
                  </a:solidFill>
                </a:ln>
                <a:solidFill>
                  <a:srgbClr val="9900CC"/>
                </a:solidFill>
                <a:effectLst>
                  <a:glow>
                    <a:srgbClr val="800080">
                      <a:alpha val="40000"/>
                    </a:srgbClr>
                  </a:glow>
                </a:effectLst>
                <a:latin typeface="Bradley Hand ITC" pitchFamily="66" charset="0"/>
              </a:rPr>
              <a:t>Add a wish to your dandelion</a:t>
            </a:r>
            <a:r>
              <a:rPr lang="en-GB" sz="1100" dirty="0" smtClean="0">
                <a:ln w="28575">
                  <a:solidFill>
                    <a:srgbClr val="CC99FF">
                      <a:alpha val="89000"/>
                    </a:srgbClr>
                  </a:solidFill>
                </a:ln>
                <a:solidFill>
                  <a:srgbClr val="9900CC"/>
                </a:solidFill>
                <a:effectLst>
                  <a:glow rad="88900">
                    <a:schemeClr val="accent1">
                      <a:alpha val="40000"/>
                    </a:schemeClr>
                  </a:glow>
                </a:effectLst>
                <a:latin typeface="Bradley Hand ITC" pitchFamily="66" charset="0"/>
              </a:rPr>
              <a:t/>
            </a:r>
            <a:br>
              <a:rPr lang="en-GB" sz="1100" dirty="0" smtClean="0">
                <a:ln w="28575">
                  <a:solidFill>
                    <a:srgbClr val="CC99FF">
                      <a:alpha val="89000"/>
                    </a:srgbClr>
                  </a:solidFill>
                </a:ln>
                <a:solidFill>
                  <a:srgbClr val="9900CC"/>
                </a:solidFill>
                <a:effectLst>
                  <a:glow rad="88900">
                    <a:schemeClr val="accent1">
                      <a:alpha val="40000"/>
                    </a:schemeClr>
                  </a:glow>
                </a:effectLst>
                <a:latin typeface="Bradley Hand ITC" pitchFamily="66" charset="0"/>
              </a:rPr>
            </a:br>
            <a:endParaRPr lang="en-GB" dirty="0">
              <a:solidFill>
                <a:srgbClr val="9900CC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76872"/>
            <a:ext cx="8496944" cy="3936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9475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9022646" cy="5365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5119407" y="106328"/>
            <a:ext cx="331533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dirty="0" smtClean="0">
                <a:ln w="28575">
                  <a:solidFill>
                    <a:srgbClr val="CC99FF">
                      <a:alpha val="89000"/>
                    </a:srgbClr>
                  </a:solidFill>
                </a:ln>
                <a:effectLst>
                  <a:glow rad="88900">
                    <a:schemeClr val="accent1">
                      <a:alpha val="40000"/>
                    </a:schemeClr>
                  </a:glow>
                </a:effectLst>
                <a:latin typeface="Bradley Hand ITC" pitchFamily="66" charset="0"/>
              </a:rPr>
              <a:t>Spring</a:t>
            </a:r>
            <a:endParaRPr lang="en-GB" sz="2400" dirty="0">
              <a:ln w="28575">
                <a:solidFill>
                  <a:srgbClr val="CC99FF">
                    <a:alpha val="89000"/>
                  </a:srgbClr>
                </a:solidFill>
              </a:ln>
              <a:effectLst>
                <a:glow rad="88900">
                  <a:schemeClr val="accent1">
                    <a:alpha val="40000"/>
                  </a:schemeClr>
                </a:glow>
              </a:effectLst>
              <a:latin typeface="Bradley Hand ITC" pitchFamily="66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1720" y="1311611"/>
            <a:ext cx="7772400" cy="1470025"/>
          </a:xfrm>
        </p:spPr>
        <p:txBody>
          <a:bodyPr/>
          <a:lstStyle/>
          <a:p>
            <a:r>
              <a:rPr lang="en-GB" sz="1100" dirty="0" smtClean="0">
                <a:ln w="28575">
                  <a:solidFill>
                    <a:srgbClr val="CC99FF">
                      <a:alpha val="89000"/>
                    </a:srgbClr>
                  </a:solidFill>
                </a:ln>
                <a:solidFill>
                  <a:srgbClr val="9900CC"/>
                </a:solidFill>
                <a:effectLst>
                  <a:glow rad="88900">
                    <a:schemeClr val="accent1">
                      <a:alpha val="40000"/>
                    </a:schemeClr>
                  </a:glow>
                </a:effectLst>
                <a:latin typeface="Bradley Hand ITC" pitchFamily="66" charset="0"/>
              </a:rPr>
              <a:t/>
            </a:r>
            <a:br>
              <a:rPr lang="en-GB" sz="1100" dirty="0" smtClean="0">
                <a:ln w="28575">
                  <a:solidFill>
                    <a:srgbClr val="CC99FF">
                      <a:alpha val="89000"/>
                    </a:srgbClr>
                  </a:solidFill>
                </a:ln>
                <a:solidFill>
                  <a:srgbClr val="9900CC"/>
                </a:solidFill>
                <a:effectLst>
                  <a:glow rad="88900">
                    <a:schemeClr val="accent1">
                      <a:alpha val="40000"/>
                    </a:schemeClr>
                  </a:glow>
                </a:effectLst>
                <a:latin typeface="Bradley Hand ITC" pitchFamily="66" charset="0"/>
              </a:rPr>
            </a:br>
            <a:endParaRPr lang="en-GB" dirty="0">
              <a:solidFill>
                <a:srgbClr val="9900CC"/>
              </a:solidFill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1016" y="4078275"/>
            <a:ext cx="3322984" cy="2574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5" y="79936"/>
            <a:ext cx="2708280" cy="4690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930" y="3789040"/>
            <a:ext cx="2853333" cy="2853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131840" y="1429767"/>
            <a:ext cx="56166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9900CC"/>
                </a:solidFill>
                <a:latin typeface="Bradley Hand ITC" pitchFamily="66" charset="0"/>
              </a:rPr>
              <a:t>Make an observational drawing of  daffodils.</a:t>
            </a:r>
          </a:p>
          <a:p>
            <a:r>
              <a:rPr lang="en-GB" sz="2000" b="1" dirty="0" smtClean="0">
                <a:solidFill>
                  <a:srgbClr val="9900CC"/>
                </a:solidFill>
                <a:latin typeface="Bradley Hand ITC" pitchFamily="66" charset="0"/>
              </a:rPr>
              <a:t>Sketch, shade with pencils or pencil crayons  using different techniques to shade and tone.</a:t>
            </a:r>
            <a:endParaRPr lang="en-GB" sz="2000" b="1" dirty="0" smtClean="0">
              <a:solidFill>
                <a:srgbClr val="9900CC"/>
              </a:solidFill>
              <a:latin typeface="Bradley Hand ITC" pitchFamily="66" charset="0"/>
            </a:endParaRPr>
          </a:p>
          <a:p>
            <a:r>
              <a:rPr lang="en-GB" sz="2000" b="1" u="sng" dirty="0" smtClean="0"/>
              <a:t>How to draw a daffodil</a:t>
            </a:r>
          </a:p>
          <a:p>
            <a:r>
              <a:rPr lang="en-GB" sz="2000" b="1" u="sng" dirty="0" smtClean="0"/>
              <a:t>https://www.youtube.com/watch?v=rWTrUwoiJyg</a:t>
            </a:r>
            <a:endParaRPr lang="en-GB" sz="2000" b="1" u="sng" dirty="0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88" y="4547321"/>
            <a:ext cx="1669556" cy="2204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080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65" y="106328"/>
            <a:ext cx="9022646" cy="5365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5119407" y="106328"/>
            <a:ext cx="331533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dirty="0" smtClean="0">
                <a:ln w="28575">
                  <a:solidFill>
                    <a:srgbClr val="CC99FF">
                      <a:alpha val="89000"/>
                    </a:srgbClr>
                  </a:solidFill>
                </a:ln>
                <a:effectLst>
                  <a:glow rad="88900">
                    <a:schemeClr val="accent1">
                      <a:alpha val="40000"/>
                    </a:schemeClr>
                  </a:glow>
                </a:effectLst>
                <a:latin typeface="Bradley Hand ITC" pitchFamily="66" charset="0"/>
              </a:rPr>
              <a:t>Spring</a:t>
            </a:r>
            <a:endParaRPr lang="en-GB" sz="2400" dirty="0">
              <a:ln w="28575">
                <a:solidFill>
                  <a:srgbClr val="CC99FF">
                    <a:alpha val="89000"/>
                  </a:srgbClr>
                </a:solidFill>
              </a:ln>
              <a:effectLst>
                <a:glow rad="88900">
                  <a:schemeClr val="accent1">
                    <a:alpha val="40000"/>
                  </a:schemeClr>
                </a:glow>
              </a:effectLst>
              <a:latin typeface="Bradley Hand ITC" pitchFamily="66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1720" y="1311611"/>
            <a:ext cx="7772400" cy="1470025"/>
          </a:xfrm>
        </p:spPr>
        <p:txBody>
          <a:bodyPr/>
          <a:lstStyle/>
          <a:p>
            <a:r>
              <a:rPr lang="en-GB" sz="1100" dirty="0" smtClean="0">
                <a:ln w="28575">
                  <a:solidFill>
                    <a:srgbClr val="CC99FF">
                      <a:alpha val="89000"/>
                    </a:srgbClr>
                  </a:solidFill>
                </a:ln>
                <a:solidFill>
                  <a:srgbClr val="9900CC"/>
                </a:solidFill>
                <a:effectLst>
                  <a:glow rad="88900">
                    <a:schemeClr val="accent1">
                      <a:alpha val="40000"/>
                    </a:schemeClr>
                  </a:glow>
                </a:effectLst>
                <a:latin typeface="Bradley Hand ITC" pitchFamily="66" charset="0"/>
              </a:rPr>
              <a:t/>
            </a:r>
            <a:br>
              <a:rPr lang="en-GB" sz="1100" dirty="0" smtClean="0">
                <a:ln w="28575">
                  <a:solidFill>
                    <a:srgbClr val="CC99FF">
                      <a:alpha val="89000"/>
                    </a:srgbClr>
                  </a:solidFill>
                </a:ln>
                <a:solidFill>
                  <a:srgbClr val="9900CC"/>
                </a:solidFill>
                <a:effectLst>
                  <a:glow rad="88900">
                    <a:schemeClr val="accent1">
                      <a:alpha val="40000"/>
                    </a:schemeClr>
                  </a:glow>
                </a:effectLst>
                <a:latin typeface="Bradley Hand ITC" pitchFamily="66" charset="0"/>
              </a:rPr>
            </a:br>
            <a:endParaRPr lang="en-GB" dirty="0">
              <a:solidFill>
                <a:srgbClr val="9900CC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31840" y="1429767"/>
            <a:ext cx="56166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9900CC"/>
                </a:solidFill>
                <a:latin typeface="Bradley Hand ITC" pitchFamily="66" charset="0"/>
              </a:rPr>
              <a:t>Make an observational drawing of  tulips.</a:t>
            </a:r>
          </a:p>
          <a:p>
            <a:r>
              <a:rPr lang="en-GB" sz="2000" b="1" dirty="0" smtClean="0">
                <a:solidFill>
                  <a:srgbClr val="9900CC"/>
                </a:solidFill>
                <a:latin typeface="Bradley Hand ITC" pitchFamily="66" charset="0"/>
              </a:rPr>
              <a:t>Sketch, shade with pencils or pencil crayons  using different techniques to shade and tone.</a:t>
            </a:r>
            <a:endParaRPr lang="en-GB" sz="2000" b="1" dirty="0" smtClean="0">
              <a:solidFill>
                <a:srgbClr val="9900CC"/>
              </a:solidFill>
              <a:latin typeface="Bradley Hand ITC" pitchFamily="66" charset="0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289" y="3429000"/>
            <a:ext cx="2426624" cy="3257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219757"/>
            <a:ext cx="2406886" cy="3676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6328"/>
            <a:ext cx="2583702" cy="344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9464" y="3555703"/>
            <a:ext cx="3888432" cy="301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89464" y="2604400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7"/>
              </a:rPr>
              <a:t>https://www.youtube.com/watch?v=l7cO4fgq5nU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289464" y="2327401"/>
            <a:ext cx="26853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u="sng" dirty="0" smtClean="0">
                <a:solidFill>
                  <a:srgbClr val="9900CC"/>
                </a:solidFill>
                <a:latin typeface="Bradley Hand ITC" pitchFamily="66" charset="0"/>
              </a:rPr>
              <a:t>How to draw a tulip</a:t>
            </a:r>
            <a:endParaRPr lang="en-GB" sz="2400" b="1" u="sng" dirty="0">
              <a:solidFill>
                <a:srgbClr val="9900CC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238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54" y="106328"/>
            <a:ext cx="9022646" cy="5365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5119407" y="106328"/>
            <a:ext cx="331533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dirty="0" smtClean="0">
                <a:ln w="28575">
                  <a:solidFill>
                    <a:srgbClr val="CC99FF">
                      <a:alpha val="89000"/>
                    </a:srgbClr>
                  </a:solidFill>
                </a:ln>
                <a:effectLst>
                  <a:glow rad="88900">
                    <a:schemeClr val="accent1">
                      <a:alpha val="40000"/>
                    </a:schemeClr>
                  </a:glow>
                </a:effectLst>
                <a:latin typeface="Bradley Hand ITC" pitchFamily="66" charset="0"/>
              </a:rPr>
              <a:t>Spring</a:t>
            </a:r>
            <a:endParaRPr lang="en-GB" sz="2400" dirty="0">
              <a:ln w="28575">
                <a:solidFill>
                  <a:srgbClr val="CC99FF">
                    <a:alpha val="89000"/>
                  </a:srgbClr>
                </a:solidFill>
              </a:ln>
              <a:effectLst>
                <a:glow rad="88900">
                  <a:schemeClr val="accent1">
                    <a:alpha val="40000"/>
                  </a:schemeClr>
                </a:glow>
              </a:effectLst>
              <a:latin typeface="Bradley Hand ITC" pitchFamily="66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1720" y="1311611"/>
            <a:ext cx="7772400" cy="1470025"/>
          </a:xfrm>
        </p:spPr>
        <p:txBody>
          <a:bodyPr/>
          <a:lstStyle/>
          <a:p>
            <a:r>
              <a:rPr lang="en-GB" sz="1100" dirty="0" smtClean="0">
                <a:ln w="28575">
                  <a:solidFill>
                    <a:srgbClr val="CC99FF">
                      <a:alpha val="89000"/>
                    </a:srgbClr>
                  </a:solidFill>
                </a:ln>
                <a:solidFill>
                  <a:srgbClr val="9900CC"/>
                </a:solidFill>
                <a:effectLst>
                  <a:glow rad="88900">
                    <a:schemeClr val="accent1">
                      <a:alpha val="40000"/>
                    </a:schemeClr>
                  </a:glow>
                </a:effectLst>
                <a:latin typeface="Bradley Hand ITC" pitchFamily="66" charset="0"/>
              </a:rPr>
              <a:t/>
            </a:r>
            <a:br>
              <a:rPr lang="en-GB" sz="1100" dirty="0" smtClean="0">
                <a:ln w="28575">
                  <a:solidFill>
                    <a:srgbClr val="CC99FF">
                      <a:alpha val="89000"/>
                    </a:srgbClr>
                  </a:solidFill>
                </a:ln>
                <a:solidFill>
                  <a:srgbClr val="9900CC"/>
                </a:solidFill>
                <a:effectLst>
                  <a:glow rad="88900">
                    <a:schemeClr val="accent1">
                      <a:alpha val="40000"/>
                    </a:schemeClr>
                  </a:glow>
                </a:effectLst>
                <a:latin typeface="Bradley Hand ITC" pitchFamily="66" charset="0"/>
              </a:rPr>
            </a:br>
            <a:endParaRPr lang="en-GB" dirty="0">
              <a:solidFill>
                <a:srgbClr val="9900CC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6538" y="1112220"/>
            <a:ext cx="7344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rgbClr val="9900CC"/>
                </a:solidFill>
                <a:latin typeface="Bradley Hand ITC" pitchFamily="66" charset="0"/>
              </a:rPr>
              <a:t>Shading and toning techniques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29594" y="224403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400" b="1" u="sng" dirty="0">
              <a:solidFill>
                <a:srgbClr val="9900CC"/>
              </a:solidFill>
              <a:latin typeface="Bradley Hand ITC" pitchFamily="66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5" y="1820106"/>
            <a:ext cx="4046448" cy="4866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63" y="3501008"/>
            <a:ext cx="4245062" cy="2989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37812" y="2382533"/>
            <a:ext cx="39816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5"/>
              </a:rPr>
              <a:t>https://www.youtube.com/watch?v=-DDTrpJ4PXg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651064" y="2134382"/>
            <a:ext cx="2624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 smtClean="0">
                <a:latin typeface="Bradley Hand ITC" pitchFamily="66" charset="0"/>
              </a:rPr>
              <a:t>How to shade and tone</a:t>
            </a:r>
            <a:endParaRPr lang="en-GB" sz="2000" b="1" u="sng" dirty="0"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8846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270" y="98898"/>
            <a:ext cx="9022646" cy="5365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5119407" y="106328"/>
            <a:ext cx="331533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dirty="0" smtClean="0">
                <a:ln w="28575">
                  <a:solidFill>
                    <a:srgbClr val="CC99FF">
                      <a:alpha val="89000"/>
                    </a:srgbClr>
                  </a:solidFill>
                </a:ln>
                <a:effectLst>
                  <a:glow rad="88900">
                    <a:schemeClr val="accent1">
                      <a:alpha val="40000"/>
                    </a:schemeClr>
                  </a:glow>
                </a:effectLst>
                <a:latin typeface="Bradley Hand ITC" pitchFamily="66" charset="0"/>
              </a:rPr>
              <a:t>Spring</a:t>
            </a:r>
            <a:endParaRPr lang="en-GB" sz="2400" dirty="0">
              <a:ln w="28575">
                <a:solidFill>
                  <a:srgbClr val="CC99FF">
                    <a:alpha val="89000"/>
                  </a:srgbClr>
                </a:solidFill>
              </a:ln>
              <a:effectLst>
                <a:glow rad="88900">
                  <a:schemeClr val="accent1">
                    <a:alpha val="40000"/>
                  </a:schemeClr>
                </a:glow>
              </a:effectLst>
              <a:latin typeface="Bradley Hand ITC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1355" y="3356992"/>
            <a:ext cx="3653173" cy="3333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033" y="3948496"/>
            <a:ext cx="3481863" cy="2667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723" y="1426250"/>
            <a:ext cx="2342381" cy="3167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724128" y="1264692"/>
            <a:ext cx="36324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9900CC"/>
                </a:solidFill>
                <a:latin typeface="Bradley Hand ITC" pitchFamily="66" charset="0"/>
              </a:rPr>
              <a:t>Collage with,</a:t>
            </a:r>
          </a:p>
          <a:p>
            <a:r>
              <a:rPr lang="en-GB" sz="2400" b="1" dirty="0" smtClean="0">
                <a:solidFill>
                  <a:srgbClr val="9900CC"/>
                </a:solidFill>
                <a:latin typeface="Bradley Hand ITC" pitchFamily="66" charset="0"/>
              </a:rPr>
              <a:t>old newspapers</a:t>
            </a:r>
          </a:p>
          <a:p>
            <a:r>
              <a:rPr lang="en-GB" sz="2400" b="1" dirty="0" smtClean="0">
                <a:solidFill>
                  <a:srgbClr val="9900CC"/>
                </a:solidFill>
                <a:latin typeface="Bradley Hand ITC" pitchFamily="66" charset="0"/>
              </a:rPr>
              <a:t>old letters </a:t>
            </a:r>
          </a:p>
          <a:p>
            <a:r>
              <a:rPr lang="en-GB" sz="2400" b="1" dirty="0" smtClean="0">
                <a:solidFill>
                  <a:srgbClr val="9900CC"/>
                </a:solidFill>
                <a:latin typeface="Bradley Hand ITC" pitchFamily="66" charset="0"/>
              </a:rPr>
              <a:t>Magazines</a:t>
            </a:r>
          </a:p>
          <a:p>
            <a:r>
              <a:rPr lang="en-GB" sz="2400" b="1" dirty="0" smtClean="0">
                <a:solidFill>
                  <a:srgbClr val="9900CC"/>
                </a:solidFill>
                <a:latin typeface="Bradley Hand ITC" pitchFamily="66" charset="0"/>
              </a:rPr>
              <a:t>food menus</a:t>
            </a:r>
          </a:p>
          <a:p>
            <a:r>
              <a:rPr lang="en-GB" sz="2400" b="1" dirty="0" smtClean="0">
                <a:solidFill>
                  <a:srgbClr val="9900CC"/>
                </a:solidFill>
                <a:latin typeface="Bradley Hand ITC" pitchFamily="66" charset="0"/>
              </a:rPr>
              <a:t> old books </a:t>
            </a:r>
            <a:r>
              <a:rPr lang="en-GB" sz="2400" b="1" dirty="0" err="1" smtClean="0">
                <a:solidFill>
                  <a:srgbClr val="9900CC"/>
                </a:solidFill>
                <a:latin typeface="Bradley Hand ITC" pitchFamily="66" charset="0"/>
              </a:rPr>
              <a:t>etc</a:t>
            </a:r>
            <a:endParaRPr lang="en-GB" sz="2400" b="1" dirty="0">
              <a:solidFill>
                <a:srgbClr val="9900CC"/>
              </a:solidFill>
              <a:latin typeface="Bradley Hand ITC" pitchFamily="66" charset="0"/>
            </a:endParaRPr>
          </a:p>
        </p:txBody>
      </p:sp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34" y="260648"/>
            <a:ext cx="2798990" cy="3549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1496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0"/>
            <a:ext cx="9023350" cy="536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325" y="1027762"/>
            <a:ext cx="4206875" cy="561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326594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latin typeface="Bradley Hand ITC" pitchFamily="66" charset="0"/>
              </a:rPr>
              <a:t>Next week …..</a:t>
            </a:r>
            <a:endParaRPr lang="en-GB" sz="4000" b="1" dirty="0">
              <a:latin typeface="Bradley Hand ITC" pitchFamily="66" charset="0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2546">
            <a:off x="101151" y="1364717"/>
            <a:ext cx="4351389" cy="1591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533400" y="2682081"/>
            <a:ext cx="309892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000" b="1" dirty="0" smtClean="0">
                <a:latin typeface="Bradley Hand ITC" pitchFamily="66" charset="0"/>
              </a:rPr>
              <a:t>activities</a:t>
            </a:r>
            <a:endParaRPr lang="en-GB" sz="6000" b="1" dirty="0"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40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232</Words>
  <Application>Microsoft Office PowerPoint</Application>
  <PresentationFormat>On-screen Show (4:3)</PresentationFormat>
  <Paragraphs>36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Add a wish to your dandelion </vt:lpstr>
      <vt:lpstr>Add a wish to your dandelion </vt:lpstr>
      <vt:lpstr> </vt:lpstr>
      <vt:lpstr> </vt:lpstr>
      <vt:lpstr>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Staff</cp:lastModifiedBy>
  <cp:revision>16</cp:revision>
  <dcterms:created xsi:type="dcterms:W3CDTF">2020-03-30T10:08:23Z</dcterms:created>
  <dcterms:modified xsi:type="dcterms:W3CDTF">2020-03-30T16:25:19Z</dcterms:modified>
</cp:coreProperties>
</file>