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6" r:id="rId5"/>
    <p:sldId id="303" r:id="rId6"/>
    <p:sldId id="290" r:id="rId7"/>
    <p:sldId id="293" r:id="rId8"/>
    <p:sldId id="292" r:id="rId9"/>
    <p:sldId id="298" r:id="rId10"/>
    <p:sldId id="299" r:id="rId11"/>
    <p:sldId id="300" r:id="rId12"/>
    <p:sldId id="301" r:id="rId13"/>
    <p:sldId id="294" r:id="rId14"/>
    <p:sldId id="30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5274" autoAdjust="0"/>
  </p:normalViewPr>
  <p:slideViewPr>
    <p:cSldViewPr snapToGrid="0">
      <p:cViewPr varScale="1">
        <p:scale>
          <a:sx n="76" d="100"/>
          <a:sy n="76" d="100"/>
        </p:scale>
        <p:origin x="678" y="78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198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t>9/19/2025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t>9/19/2025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Freeform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" name="Freeform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" name="Freeform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" name="Freeform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Freeform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0" name="Group 39"/>
          <p:cNvGrpSpPr/>
          <p:nvPr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9" name="Freeform 500"/>
          <p:cNvSpPr>
            <a:spLocks/>
          </p:cNvSpPr>
          <p:nvPr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50" name="Group 49"/>
          <p:cNvGrpSpPr/>
          <p:nvPr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Freeform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59" name="Freeform 413"/>
          <p:cNvSpPr>
            <a:spLocks/>
          </p:cNvSpPr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60" name="Freeform 414"/>
          <p:cNvSpPr>
            <a:spLocks/>
          </p:cNvSpPr>
          <p:nvPr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61" name="Group 5"/>
          <p:cNvGrpSpPr>
            <a:grpSpLocks noChangeAspect="1"/>
          </p:cNvGrpSpPr>
          <p:nvPr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Freeform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1" name="Group 33"/>
          <p:cNvGrpSpPr>
            <a:grpSpLocks noChangeAspect="1"/>
          </p:cNvGrpSpPr>
          <p:nvPr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Freeform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7" name="Group 43"/>
          <p:cNvGrpSpPr>
            <a:grpSpLocks noChangeAspect="1"/>
          </p:cNvGrpSpPr>
          <p:nvPr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9" name="Group 43"/>
          <p:cNvGrpSpPr>
            <a:grpSpLocks noChangeAspect="1"/>
          </p:cNvGrpSpPr>
          <p:nvPr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6" name="Group 105"/>
          <p:cNvGrpSpPr/>
          <p:nvPr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5" name="Freeform 8"/>
          <p:cNvSpPr>
            <a:spLocks/>
          </p:cNvSpPr>
          <p:nvPr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6" name="Freeform 115"/>
          <p:cNvSpPr/>
          <p:nvPr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17" name="Group 116"/>
          <p:cNvGrpSpPr/>
          <p:nvPr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Freeform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46" name="Group 5"/>
          <p:cNvGrpSpPr>
            <a:grpSpLocks noChangeAspect="1"/>
          </p:cNvGrpSpPr>
          <p:nvPr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Freeform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1" name="Group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anchor="b">
            <a:normAutofit/>
          </a:bodyPr>
          <a:lstStyle>
            <a:lvl1pPr algn="l">
              <a:defRPr sz="5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 smtClean="0"/>
              <a:t>9/19/2025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 smtClean="0"/>
              <a:t>9/19/2025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92"/>
          <p:cNvSpPr>
            <a:spLocks/>
          </p:cNvSpPr>
          <p:nvPr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7" name="Freeform 50"/>
          <p:cNvSpPr>
            <a:spLocks/>
          </p:cNvSpPr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9" name="Group 69"/>
          <p:cNvGrpSpPr>
            <a:grpSpLocks noChangeAspect="1"/>
          </p:cNvGrpSpPr>
          <p:nvPr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3" name="Group 69"/>
          <p:cNvGrpSpPr>
            <a:grpSpLocks noChangeAspect="1"/>
          </p:cNvGrpSpPr>
          <p:nvPr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Freeform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7" name="Group 69"/>
          <p:cNvGrpSpPr>
            <a:grpSpLocks noChangeAspect="1"/>
          </p:cNvGrpSpPr>
          <p:nvPr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3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4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5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6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7" name="Freeform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8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9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0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1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2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3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4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5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6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7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8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9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0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1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2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3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4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5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6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7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8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9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0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1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2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3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4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6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7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8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9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0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1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2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3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4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5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6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7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8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9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0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1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2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3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4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5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6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7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8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9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0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1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2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3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4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5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6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7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8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9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0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1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2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3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4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5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6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0" name="Group 50"/>
          <p:cNvGrpSpPr>
            <a:grpSpLocks noChangeAspect="1"/>
          </p:cNvGrpSpPr>
          <p:nvPr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Freeform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4" name="Freeform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8" name="Freeform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Freeform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Freeform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89" name="Group 5"/>
          <p:cNvGrpSpPr>
            <a:grpSpLocks noChangeAspect="1"/>
          </p:cNvGrpSpPr>
          <p:nvPr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Freeform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10" name="Freeform 52"/>
          <p:cNvSpPr>
            <a:spLocks/>
          </p:cNvSpPr>
          <p:nvPr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311" name="Group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Freeform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8" name="Group 347"/>
          <p:cNvGrpSpPr/>
          <p:nvPr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Group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Freeform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6" name="Freeform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7" name="Freeform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8" name="Freeform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9" name="Freeform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0" name="Freeform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1" name="Freeform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2" name="Freeform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3" name="Freeform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4" name="Freeform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5" name="Freeform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6" name="Freeform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7" name="Freeform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8" name="Freeform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9" name="Freeform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0" name="Freeform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1" name="Freeform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2" name="Freeform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3" name="Freeform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4" name="Freeform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5" name="Freeform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6" name="Freeform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7" name="Freeform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8" name="Freeform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9" name="Freeform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0" name="Freeform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1" name="Freeform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2" name="Freeform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3" name="Freeform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4" name="Freeform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5" name="Freeform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6" name="Freeform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7" name="Freeform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8" name="Freeform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9" name="Freeform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0" name="Freeform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1" name="Freeform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2" name="Freeform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3" name="Freeform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4" name="Freeform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5" name="Freeform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6" name="Freeform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7" name="Freeform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8" name="Freeform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9" name="Freeform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0" name="Freeform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1" name="Freeform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0" name="Group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Freeform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7" name="Freeform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8" name="Freeform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9" name="Freeform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0" name="Freeform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1" name="Freeform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2" name="Freeform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3" name="Freeform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4" name="Freeform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1" name="Group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Freeform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0" name="Freeform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1" name="Freeform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2" name="Freeform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3" name="Freeform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4" name="Freeform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5" name="Freeform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2" name="Group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Freeform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4" name="Freeform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5" name="Freeform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6" name="Freeform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7" name="Freeform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8" name="Freeform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</p:grpSp>
      <p:grpSp>
        <p:nvGrpSpPr>
          <p:cNvPr id="422" name="Group 52"/>
          <p:cNvGrpSpPr>
            <a:grpSpLocks noChangeAspect="1"/>
          </p:cNvGrpSpPr>
          <p:nvPr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1" name="Group 52"/>
          <p:cNvGrpSpPr>
            <a:grpSpLocks noChangeAspect="1"/>
          </p:cNvGrpSpPr>
          <p:nvPr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3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4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5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6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7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8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9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40" name="Group 66"/>
          <p:cNvGrpSpPr>
            <a:grpSpLocks noChangeAspect="1"/>
          </p:cNvGrpSpPr>
          <p:nvPr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anchor="ctr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0"/>
          <p:cNvSpPr>
            <a:spLocks/>
          </p:cNvSpPr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9" name="Freeform 51"/>
          <p:cNvSpPr>
            <a:spLocks/>
          </p:cNvSpPr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10" name="Group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Freeform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" name="Group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" name="Group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" name="Group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52" name="Group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61" name="Group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1063198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E583DDF-CA54-461A-A486-592D2374C532}" type="datetimeFigureOut">
              <a:rPr lang="en-US" smtClean="0"/>
              <a:pPr/>
              <a:t>9/19/2025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3" r:id="rId4"/>
    <p:sldLayoutId id="2147483664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to Year 4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15.9.25</a:t>
            </a:r>
          </a:p>
        </p:txBody>
      </p:sp>
    </p:spTree>
    <p:extLst>
      <p:ext uri="{BB962C8B-B14F-4D97-AF65-F5344CB8AC3E}">
        <p14:creationId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E9D68-0266-4070-081F-4E908433C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9F549559-4FBB-EDE7-52DD-7B926F045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">
              <a:lnSpc>
                <a:spcPct val="80000"/>
              </a:lnSpc>
              <a:spcBef>
                <a:spcPts val="1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</a:pPr>
            <a:r>
              <a:rPr lang="en-US" sz="5400" b="1" u="sng" dirty="0">
                <a:latin typeface="Boring Joined" pitchFamily="2" charset="0"/>
                <a:ea typeface="+mn-ea"/>
                <a:cs typeface="+mn-cs"/>
              </a:rPr>
              <a:t>Who’s who?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EEAA072F-9B16-71DA-37EE-DD5A483582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 err="1">
                <a:latin typeface="Boring Joined" pitchFamily="2" charset="0"/>
              </a:rPr>
              <a:t>Mrs</a:t>
            </a:r>
            <a:r>
              <a:rPr lang="en-US" sz="3200" dirty="0">
                <a:latin typeface="Boring Joined" pitchFamily="2" charset="0"/>
              </a:rPr>
              <a:t> Cunningham – Class Teacher</a:t>
            </a:r>
          </a:p>
          <a:p>
            <a:r>
              <a:rPr lang="en-US" sz="3200" dirty="0" err="1">
                <a:latin typeface="Boring Joined" pitchFamily="2" charset="0"/>
              </a:rPr>
              <a:t>Mrs</a:t>
            </a:r>
            <a:r>
              <a:rPr lang="en-US" sz="3200" dirty="0">
                <a:latin typeface="Boring Joined" pitchFamily="2" charset="0"/>
              </a:rPr>
              <a:t> Dawson – Class Teacher</a:t>
            </a:r>
          </a:p>
          <a:p>
            <a:r>
              <a:rPr lang="en-US" sz="3200" dirty="0" err="1">
                <a:latin typeface="Boring Joined" pitchFamily="2" charset="0"/>
              </a:rPr>
              <a:t>Mrs</a:t>
            </a:r>
            <a:r>
              <a:rPr lang="en-US" sz="3200" dirty="0">
                <a:latin typeface="Boring Joined" pitchFamily="2" charset="0"/>
              </a:rPr>
              <a:t> Haworth – Teaching Assistant</a:t>
            </a:r>
          </a:p>
          <a:p>
            <a:r>
              <a:rPr lang="en-US" sz="3200" dirty="0">
                <a:latin typeface="Boring Joined" pitchFamily="2" charset="0"/>
              </a:rPr>
              <a:t>Miss Harris – SSA</a:t>
            </a:r>
          </a:p>
          <a:p>
            <a:endParaRPr lang="en-US" sz="3200" dirty="0">
              <a:latin typeface="Boring Joined" pitchFamily="2" charset="0"/>
            </a:endParaRPr>
          </a:p>
          <a:p>
            <a:r>
              <a:rPr lang="en-US" sz="3200" dirty="0">
                <a:latin typeface="Boring Joined" pitchFamily="2" charset="0"/>
              </a:rPr>
              <a:t>Miss O’Keefe – Art Teacher</a:t>
            </a:r>
          </a:p>
          <a:p>
            <a:r>
              <a:rPr lang="en-US" sz="3200" dirty="0">
                <a:latin typeface="Boring Joined" pitchFamily="2" charset="0"/>
              </a:rPr>
              <a:t>Miss Dark – PE Teacher</a:t>
            </a:r>
          </a:p>
        </p:txBody>
      </p:sp>
    </p:spTree>
    <p:extLst>
      <p:ext uri="{BB962C8B-B14F-4D97-AF65-F5344CB8AC3E}">
        <p14:creationId xmlns:p14="http://schemas.microsoft.com/office/powerpoint/2010/main" val="422991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A458CD7-EB24-467B-84E8-9F50306FD8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33526" y="261257"/>
            <a:ext cx="4302253" cy="52299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26D04E-9F2C-41DE-9C86-D1587061B728}"/>
              </a:ext>
            </a:extLst>
          </p:cNvPr>
          <p:cNvSpPr txBox="1"/>
          <p:nvPr/>
        </p:nvSpPr>
        <p:spPr>
          <a:xfrm>
            <a:off x="5514392" y="345233"/>
            <a:ext cx="63728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Boring Joined" pitchFamily="2" charset="0"/>
              </a:rPr>
              <a:t>Every aspect of school life is founded on these core principles.</a:t>
            </a:r>
          </a:p>
          <a:p>
            <a:endParaRPr lang="en-GB" sz="3200" dirty="0">
              <a:latin typeface="Boring Joined" pitchFamily="2" charset="0"/>
            </a:endParaRPr>
          </a:p>
          <a:p>
            <a:r>
              <a:rPr lang="en-GB" sz="3200" dirty="0">
                <a:latin typeface="Boring Joined" pitchFamily="2" charset="0"/>
              </a:rPr>
              <a:t>We strive to cultivate learners who are </a:t>
            </a:r>
            <a:r>
              <a:rPr lang="en-GB" sz="3200" b="1" dirty="0">
                <a:latin typeface="Boring Joined" pitchFamily="2" charset="0"/>
              </a:rPr>
              <a:t>proud</a:t>
            </a:r>
            <a:r>
              <a:rPr lang="en-GB" sz="3200" dirty="0">
                <a:latin typeface="Boring Joined" pitchFamily="2" charset="0"/>
              </a:rPr>
              <a:t>, </a:t>
            </a:r>
            <a:r>
              <a:rPr lang="en-GB" sz="3200" b="1" dirty="0">
                <a:latin typeface="Boring Joined" pitchFamily="2" charset="0"/>
              </a:rPr>
              <a:t>resilient</a:t>
            </a:r>
            <a:r>
              <a:rPr lang="en-GB" sz="3200" dirty="0">
                <a:latin typeface="Boring Joined" pitchFamily="2" charset="0"/>
              </a:rPr>
              <a:t>, and </a:t>
            </a:r>
            <a:r>
              <a:rPr lang="en-GB" sz="3200" b="1" dirty="0">
                <a:latin typeface="Boring Joined" pitchFamily="2" charset="0"/>
              </a:rPr>
              <a:t>independent</a:t>
            </a:r>
            <a:r>
              <a:rPr lang="en-GB" sz="3200" dirty="0">
                <a:latin typeface="Boring Joined" pitchFamily="2" charset="0"/>
              </a:rPr>
              <a:t>. Our goal is for pupils to </a:t>
            </a:r>
            <a:r>
              <a:rPr lang="en-GB" sz="3200" b="1" dirty="0">
                <a:latin typeface="Boring Joined" pitchFamily="2" charset="0"/>
              </a:rPr>
              <a:t>make positive choices </a:t>
            </a:r>
            <a:r>
              <a:rPr lang="en-GB" sz="3200" dirty="0">
                <a:latin typeface="Boring Joined" pitchFamily="2" charset="0"/>
              </a:rPr>
              <a:t>both within school and beyond. We encourage active </a:t>
            </a:r>
            <a:r>
              <a:rPr lang="en-GB" sz="3200" b="1" dirty="0">
                <a:latin typeface="Boring Joined" pitchFamily="2" charset="0"/>
              </a:rPr>
              <a:t>engagement</a:t>
            </a:r>
            <a:r>
              <a:rPr lang="en-GB" sz="3200" dirty="0">
                <a:latin typeface="Boring Joined" pitchFamily="2" charset="0"/>
              </a:rPr>
              <a:t> in their learning and participation in school life. Our students will be </a:t>
            </a:r>
            <a:r>
              <a:rPr lang="en-GB" sz="3200" b="1" dirty="0">
                <a:latin typeface="Boring Joined" pitchFamily="2" charset="0"/>
              </a:rPr>
              <a:t>trusted</a:t>
            </a:r>
            <a:r>
              <a:rPr lang="en-GB" sz="3200" dirty="0">
                <a:latin typeface="Boring Joined" pitchFamily="2" charset="0"/>
              </a:rPr>
              <a:t> by the adults around them, and in turn, they can have full confidence in our support.</a:t>
            </a:r>
          </a:p>
          <a:p>
            <a:endParaRPr lang="en-GB" sz="3200" dirty="0">
              <a:latin typeface="Boring Joine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70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2958831"/>
            <a:ext cx="9144000" cy="2889158"/>
          </a:xfrm>
        </p:spPr>
        <p:txBody>
          <a:bodyPr>
            <a:normAutofit fontScale="92500" lnSpcReduction="20000"/>
          </a:bodyPr>
          <a:lstStyle/>
          <a:p>
            <a:r>
              <a:rPr lang="en-US" sz="3200" dirty="0">
                <a:latin typeface="Boring Joined" pitchFamily="2" charset="0"/>
              </a:rPr>
              <a:t>To achieve the </a:t>
            </a:r>
            <a:r>
              <a:rPr lang="en-US" sz="3200" b="1" dirty="0" err="1">
                <a:latin typeface="Boring Joined" pitchFamily="2" charset="0"/>
              </a:rPr>
              <a:t>Primet</a:t>
            </a:r>
            <a:r>
              <a:rPr lang="en-US" sz="3200" b="1" dirty="0">
                <a:latin typeface="Boring Joined" pitchFamily="2" charset="0"/>
              </a:rPr>
              <a:t> Principles</a:t>
            </a:r>
            <a:r>
              <a:rPr lang="en-US" sz="3200" dirty="0">
                <a:latin typeface="Boring Joined" pitchFamily="2" charset="0"/>
              </a:rPr>
              <a:t>, we follow these behavioral expectations. Be Ready. Be Respectful. Be Safe. </a:t>
            </a:r>
          </a:p>
          <a:p>
            <a:endParaRPr lang="en-US" sz="3200" dirty="0">
              <a:latin typeface="Boring Joined" pitchFamily="2" charset="0"/>
            </a:endParaRPr>
          </a:p>
          <a:p>
            <a:r>
              <a:rPr lang="en-GB" sz="3200" dirty="0">
                <a:latin typeface="Boring Joined" pitchFamily="2" charset="0"/>
              </a:rPr>
              <a:t>When asked, children can explain what ‘</a:t>
            </a:r>
            <a:r>
              <a:rPr lang="en-GB" sz="3200" b="1" dirty="0">
                <a:latin typeface="Boring Joined" pitchFamily="2" charset="0"/>
              </a:rPr>
              <a:t>Ready</a:t>
            </a:r>
            <a:r>
              <a:rPr lang="en-GB" sz="3200" dirty="0">
                <a:latin typeface="Boring Joined" pitchFamily="2" charset="0"/>
              </a:rPr>
              <a:t>’ behaviours are. They can explain what it means to be </a:t>
            </a:r>
            <a:r>
              <a:rPr lang="en-GB" sz="3200" b="1" dirty="0">
                <a:latin typeface="Boring Joined" pitchFamily="2" charset="0"/>
              </a:rPr>
              <a:t>Respectful</a:t>
            </a:r>
            <a:r>
              <a:rPr lang="en-GB" sz="3200" dirty="0">
                <a:latin typeface="Boring Joined" pitchFamily="2" charset="0"/>
              </a:rPr>
              <a:t> and how they personally show this to all members of our school community. Similarly, they know how to stay safe in our school: inside and outside and can give examples of </a:t>
            </a:r>
            <a:r>
              <a:rPr lang="en-GB" sz="3200" b="1" dirty="0">
                <a:latin typeface="Boring Joined" pitchFamily="2" charset="0"/>
              </a:rPr>
              <a:t>safe</a:t>
            </a:r>
            <a:r>
              <a:rPr lang="en-GB" sz="3200" dirty="0">
                <a:latin typeface="Boring Joined" pitchFamily="2" charset="0"/>
              </a:rPr>
              <a:t> choices.</a:t>
            </a:r>
            <a:endParaRPr lang="en-US" sz="3200" dirty="0">
              <a:latin typeface="Boring Joined" pitchFamily="2" charset="0"/>
            </a:endParaRPr>
          </a:p>
        </p:txBody>
      </p:sp>
      <p:pic>
        <p:nvPicPr>
          <p:cNvPr id="1026" name="Picture 2" descr="https://www.haughmondfed.net/asset/19332213">
            <a:extLst>
              <a:ext uri="{FF2B5EF4-FFF2-40B4-BE49-F238E27FC236}">
                <a16:creationId xmlns:a16="http://schemas.microsoft.com/office/drawing/2014/main" id="{9CE45EC7-3163-4A49-9A9F-48B538570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075" y="631815"/>
            <a:ext cx="7181850" cy="232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29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29135" y="-555173"/>
            <a:ext cx="9133730" cy="1233424"/>
          </a:xfrm>
        </p:spPr>
        <p:txBody>
          <a:bodyPr/>
          <a:lstStyle/>
          <a:p>
            <a:pPr algn="ctr"/>
            <a:r>
              <a:rPr lang="en-US" u="sng" dirty="0"/>
              <a:t>Curriculum in Y4: History and Geography</a:t>
            </a:r>
          </a:p>
        </p:txBody>
      </p:sp>
      <p:pic>
        <p:nvPicPr>
          <p:cNvPr id="2050" name="Picture 2" descr="The Pendle Hill Witches: Exploring ...">
            <a:extLst>
              <a:ext uri="{FF2B5EF4-FFF2-40B4-BE49-F238E27FC236}">
                <a16:creationId xmlns:a16="http://schemas.microsoft.com/office/drawing/2014/main" id="{52B9B492-5A91-4134-95A5-AC0C67B7B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56" y="890005"/>
            <a:ext cx="1914525" cy="23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gions Of Europe - WorldAtlas">
            <a:extLst>
              <a:ext uri="{FF2B5EF4-FFF2-40B4-BE49-F238E27FC236}">
                <a16:creationId xmlns:a16="http://schemas.microsoft.com/office/drawing/2014/main" id="{61831ED3-1FBB-4A07-9D40-C531BDF76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800" y="890005"/>
            <a:ext cx="214312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497745-3371-4B14-AA93-AB0ABF2D09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1444" y="990017"/>
            <a:ext cx="2486025" cy="18383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5A1381B-F94E-4167-A854-D4FEFB2177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3356" y="990017"/>
            <a:ext cx="2857500" cy="1600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1863B6-0903-4C1C-A878-9F3DB070EC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7250" y="3567994"/>
            <a:ext cx="2857500" cy="16002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3873318-838F-43E5-AC12-0D4C71FC1CA3}"/>
              </a:ext>
            </a:extLst>
          </p:cNvPr>
          <p:cNvSpPr txBox="1"/>
          <p:nvPr/>
        </p:nvSpPr>
        <p:spPr>
          <a:xfrm>
            <a:off x="576553" y="3288659"/>
            <a:ext cx="1574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Pendle Witches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E763C6-F918-480D-AAD3-C5EA2B611E55}"/>
              </a:ext>
            </a:extLst>
          </p:cNvPr>
          <p:cNvSpPr txBox="1"/>
          <p:nvPr/>
        </p:nvSpPr>
        <p:spPr>
          <a:xfrm>
            <a:off x="3436532" y="3004526"/>
            <a:ext cx="1574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Europe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0F05BC-C025-48B6-913C-7C32A5BC36A2}"/>
              </a:ext>
            </a:extLst>
          </p:cNvPr>
          <p:cNvSpPr txBox="1"/>
          <p:nvPr/>
        </p:nvSpPr>
        <p:spPr>
          <a:xfrm>
            <a:off x="6393122" y="2828342"/>
            <a:ext cx="1574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Rivers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7DDA61-78D2-482B-87EC-40F5B71E6987}"/>
              </a:ext>
            </a:extLst>
          </p:cNvPr>
          <p:cNvSpPr txBox="1"/>
          <p:nvPr/>
        </p:nvSpPr>
        <p:spPr>
          <a:xfrm>
            <a:off x="9736883" y="2590217"/>
            <a:ext cx="1574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Sustainable living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005023B-0033-4DAD-9CA6-0D625A70DEE9}"/>
              </a:ext>
            </a:extLst>
          </p:cNvPr>
          <p:cNvSpPr txBox="1"/>
          <p:nvPr/>
        </p:nvSpPr>
        <p:spPr>
          <a:xfrm>
            <a:off x="5571444" y="5168194"/>
            <a:ext cx="1574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1066</a:t>
            </a:r>
          </a:p>
        </p:txBody>
      </p:sp>
    </p:spTree>
    <p:extLst>
      <p:ext uri="{BB962C8B-B14F-4D97-AF65-F5344CB8AC3E}">
        <p14:creationId xmlns:p14="http://schemas.microsoft.com/office/powerpoint/2010/main" val="19506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29135" y="-555173"/>
            <a:ext cx="9133730" cy="1233424"/>
          </a:xfrm>
        </p:spPr>
        <p:txBody>
          <a:bodyPr/>
          <a:lstStyle/>
          <a:p>
            <a:pPr algn="ctr"/>
            <a:r>
              <a:rPr lang="en-US" u="sng" dirty="0"/>
              <a:t>Curriculum in Y4: Art and DT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30D23A-D5A3-4D0A-93E2-466254F085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023" y="1059218"/>
            <a:ext cx="3305221" cy="236978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9E84BA4-F2A4-4459-ABCC-EDEE084024BF}"/>
              </a:ext>
            </a:extLst>
          </p:cNvPr>
          <p:cNvSpPr txBox="1"/>
          <p:nvPr/>
        </p:nvSpPr>
        <p:spPr>
          <a:xfrm>
            <a:off x="2125435" y="3428999"/>
            <a:ext cx="1574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Keith Melling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C470DB-5030-4773-8459-5AF15303A1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3929" y="927326"/>
            <a:ext cx="1914525" cy="239077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A12AA4C-BF63-4E4D-BF15-4CB2AE8B27C6}"/>
              </a:ext>
            </a:extLst>
          </p:cNvPr>
          <p:cNvSpPr txBox="1"/>
          <p:nvPr/>
        </p:nvSpPr>
        <p:spPr>
          <a:xfrm>
            <a:off x="5754558" y="3428998"/>
            <a:ext cx="2092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Scandinavian Food</a:t>
            </a:r>
          </a:p>
        </p:txBody>
      </p:sp>
      <p:pic>
        <p:nvPicPr>
          <p:cNvPr id="3074" name="Picture 2" descr="Smarthistory – Textiles and worship ...">
            <a:extLst>
              <a:ext uri="{FF2B5EF4-FFF2-40B4-BE49-F238E27FC236}">
                <a16:creationId xmlns:a16="http://schemas.microsoft.com/office/drawing/2014/main" id="{9947AAF8-3AF9-4B68-8B9E-A73E6E998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2764" y="979713"/>
            <a:ext cx="200025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5198663-E59E-4E8E-8003-A78A45BDAD58}"/>
              </a:ext>
            </a:extLst>
          </p:cNvPr>
          <p:cNvSpPr txBox="1"/>
          <p:nvPr/>
        </p:nvSpPr>
        <p:spPr>
          <a:xfrm>
            <a:off x="9020321" y="3236449"/>
            <a:ext cx="2092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History of Gods - Textiles</a:t>
            </a:r>
          </a:p>
        </p:txBody>
      </p:sp>
    </p:spTree>
    <p:extLst>
      <p:ext uri="{BB962C8B-B14F-4D97-AF65-F5344CB8AC3E}">
        <p14:creationId xmlns:p14="http://schemas.microsoft.com/office/powerpoint/2010/main" val="403221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29135" y="331236"/>
            <a:ext cx="9133730" cy="1233424"/>
          </a:xfrm>
        </p:spPr>
        <p:txBody>
          <a:bodyPr>
            <a:normAutofit/>
          </a:bodyPr>
          <a:lstStyle/>
          <a:p>
            <a:pPr algn="ctr"/>
            <a:r>
              <a:rPr lang="en-US" b="1" u="sng" dirty="0">
                <a:latin typeface="Boring Joined" pitchFamily="2" charset="0"/>
              </a:rPr>
              <a:t>Enrichment in Y4:</a:t>
            </a:r>
            <a:br>
              <a:rPr lang="en-US" b="1" u="sng" dirty="0">
                <a:latin typeface="Boring Joined" pitchFamily="2" charset="0"/>
              </a:rPr>
            </a:br>
            <a:r>
              <a:rPr lang="en-US" b="1" dirty="0">
                <a:latin typeface="Boring Joined" pitchFamily="2" charset="0"/>
              </a:rPr>
              <a:t>More information to be communicated closer to the time.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198663-E59E-4E8E-8003-A78A45BDAD58}"/>
              </a:ext>
            </a:extLst>
          </p:cNvPr>
          <p:cNvSpPr txBox="1"/>
          <p:nvPr/>
        </p:nvSpPr>
        <p:spPr>
          <a:xfrm>
            <a:off x="857331" y="4540984"/>
            <a:ext cx="3174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Boring Joined" pitchFamily="2" charset="0"/>
              </a:rPr>
              <a:t>Top secret: Witch visit!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0DD581-A4DF-4964-B07E-6E1E754F8F6F}"/>
              </a:ext>
            </a:extLst>
          </p:cNvPr>
          <p:cNvSpPr txBox="1"/>
          <p:nvPr/>
        </p:nvSpPr>
        <p:spPr>
          <a:xfrm>
            <a:off x="5491575" y="4556026"/>
            <a:ext cx="3174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Boring Joined" pitchFamily="2" charset="0"/>
              </a:rPr>
              <a:t>River Walk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A8EC0-6B39-4635-A8D8-FAEF73DBD153}"/>
              </a:ext>
            </a:extLst>
          </p:cNvPr>
          <p:cNvSpPr txBox="1"/>
          <p:nvPr/>
        </p:nvSpPr>
        <p:spPr>
          <a:xfrm>
            <a:off x="9075470" y="4547969"/>
            <a:ext cx="3174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Boring Joined" pitchFamily="2" charset="0"/>
              </a:rPr>
              <a:t>Litter Pick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7722F5-27D1-498A-8825-906F028E2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70" y="1927718"/>
            <a:ext cx="4469061" cy="2479512"/>
          </a:xfrm>
          <a:prstGeom prst="rect">
            <a:avLst/>
          </a:prstGeom>
        </p:spPr>
      </p:pic>
      <p:pic>
        <p:nvPicPr>
          <p:cNvPr id="4098" name="Picture 2" descr="Man Walking Along River Stock Footage ...">
            <a:extLst>
              <a:ext uri="{FF2B5EF4-FFF2-40B4-BE49-F238E27FC236}">
                <a16:creationId xmlns:a16="http://schemas.microsoft.com/office/drawing/2014/main" id="{8247BC8C-149D-4847-BF2E-5E050A497D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9168" y="2048686"/>
            <a:ext cx="4219604" cy="2362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Litter picking in your community">
            <a:extLst>
              <a:ext uri="{FF2B5EF4-FFF2-40B4-BE49-F238E27FC236}">
                <a16:creationId xmlns:a16="http://schemas.microsoft.com/office/drawing/2014/main" id="{4A1A151A-9C36-4D3A-97ED-DEE94A1A1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7046" y="1927718"/>
            <a:ext cx="2073453" cy="2483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25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90042" y="-303245"/>
            <a:ext cx="9133730" cy="1233424"/>
          </a:xfrm>
        </p:spPr>
        <p:txBody>
          <a:bodyPr>
            <a:normAutofit/>
          </a:bodyPr>
          <a:lstStyle/>
          <a:p>
            <a:pPr algn="ctr"/>
            <a:r>
              <a:rPr lang="en-US" b="1" u="sng" dirty="0">
                <a:latin typeface="Boring Joined" pitchFamily="2" charset="0"/>
              </a:rPr>
              <a:t>Reading in Year 4</a:t>
            </a:r>
            <a:endParaRPr lang="en-US" b="1" dirty="0">
              <a:latin typeface="Boring Joined" pitchFamily="2" charset="0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D7248ABE-697C-4F09-8C7F-32F227679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10" r="-7310"/>
          <a:stretch>
            <a:fillRect/>
          </a:stretch>
        </p:blipFill>
        <p:spPr bwMode="auto">
          <a:xfrm>
            <a:off x="350679" y="1264133"/>
            <a:ext cx="1950229" cy="261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E2117447-5C7C-442F-AE95-5C5FADD16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8" b="4788"/>
          <a:stretch>
            <a:fillRect/>
          </a:stretch>
        </p:blipFill>
        <p:spPr bwMode="auto">
          <a:xfrm>
            <a:off x="2610984" y="1264132"/>
            <a:ext cx="1950229" cy="261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6AC444-6D08-45B3-8083-034C1EB997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0886" y="1264132"/>
            <a:ext cx="1950229" cy="2612571"/>
          </a:xfrm>
          <a:prstGeom prst="rect">
            <a:avLst/>
          </a:prstGeom>
        </p:spPr>
      </p:pic>
      <p:pic>
        <p:nvPicPr>
          <p:cNvPr id="5125" name="Picture 5">
            <a:extLst>
              <a:ext uri="{FF2B5EF4-FFF2-40B4-BE49-F238E27FC236}">
                <a16:creationId xmlns:a16="http://schemas.microsoft.com/office/drawing/2014/main" id="{ACE9BB41-B29E-4432-9F0D-873535B79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2" b="6252"/>
          <a:stretch>
            <a:fillRect/>
          </a:stretch>
        </p:blipFill>
        <p:spPr bwMode="auto">
          <a:xfrm>
            <a:off x="7749453" y="1264132"/>
            <a:ext cx="1950229" cy="261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5126" name="Picture 6">
            <a:extLst>
              <a:ext uri="{FF2B5EF4-FFF2-40B4-BE49-F238E27FC236}">
                <a16:creationId xmlns:a16="http://schemas.microsoft.com/office/drawing/2014/main" id="{58667B56-0154-4951-A1C9-FDC120CB5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66" r="-5466"/>
          <a:stretch>
            <a:fillRect/>
          </a:stretch>
        </p:blipFill>
        <p:spPr bwMode="auto">
          <a:xfrm>
            <a:off x="9912223" y="1268647"/>
            <a:ext cx="1950229" cy="2613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33A6F8C-9801-4492-B9F1-2A5B12576B02}"/>
              </a:ext>
            </a:extLst>
          </p:cNvPr>
          <p:cNvSpPr txBox="1"/>
          <p:nvPr/>
        </p:nvSpPr>
        <p:spPr>
          <a:xfrm>
            <a:off x="1101012" y="4469363"/>
            <a:ext cx="973182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Boring Joined" pitchFamily="2" charset="0"/>
              </a:rPr>
              <a:t>Reading is a key priority at </a:t>
            </a:r>
            <a:r>
              <a:rPr lang="en-GB" sz="3200" dirty="0" err="1">
                <a:latin typeface="Boring Joined" pitchFamily="2" charset="0"/>
              </a:rPr>
              <a:t>Primet</a:t>
            </a:r>
            <a:r>
              <a:rPr lang="en-GB" sz="3200" dirty="0">
                <a:latin typeface="Boring Joined" pitchFamily="2" charset="0"/>
              </a:rPr>
              <a:t>. While children will encounter a wide range of texts, certain books will be explored in greater depth. These carefully chosen texts will support pupils in developing a deeper understanding of language and structure, enabling them to write with the skill and creativity of real authors.</a:t>
            </a:r>
          </a:p>
        </p:txBody>
      </p:sp>
    </p:spTree>
    <p:extLst>
      <p:ext uri="{BB962C8B-B14F-4D97-AF65-F5344CB8AC3E}">
        <p14:creationId xmlns:p14="http://schemas.microsoft.com/office/powerpoint/2010/main" val="108645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B7135-53BD-4A5F-959D-B59384D1D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Boring Joined" pitchFamily="2" charset="0"/>
              </a:rPr>
              <a:t>Here is the weekly timetable: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5B7BA1-1165-4FA8-A874-B48F4611DD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A92487-4C7B-464D-BEC8-DFF3B6E8B03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38543E-0502-4821-BF45-4030ED728E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C6BA46-0833-4098-921D-802BF90EED0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https://www.primet.lancs.sch.uk/_site/data/files/images/auto_upload/page/30/E5437F8C7B49627C0BD890CD34492D72.png">
            <a:extLst>
              <a:ext uri="{FF2B5EF4-FFF2-40B4-BE49-F238E27FC236}">
                <a16:creationId xmlns:a16="http://schemas.microsoft.com/office/drawing/2014/main" id="{EE37B6C4-E50D-45A2-A6DB-2BD63CB9B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401" y="1459950"/>
            <a:ext cx="89535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07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9627" y="2836505"/>
            <a:ext cx="8312745" cy="1590869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Boring Joined" pitchFamily="2" charset="0"/>
              </a:rPr>
              <a:t>Homework expectations in Year 4:</a:t>
            </a:r>
            <a:br>
              <a:rPr lang="en-US" dirty="0">
                <a:latin typeface="Boring Joined" pitchFamily="2" charset="0"/>
              </a:rPr>
            </a:br>
            <a:r>
              <a:rPr lang="en-US" dirty="0">
                <a:latin typeface="Boring Joined" pitchFamily="2" charset="0"/>
              </a:rPr>
              <a:t>Times tables;</a:t>
            </a:r>
            <a:br>
              <a:rPr lang="en-US" dirty="0">
                <a:latin typeface="Boring Joined" pitchFamily="2" charset="0"/>
              </a:rPr>
            </a:br>
            <a:r>
              <a:rPr lang="en-US" dirty="0">
                <a:latin typeface="Boring Joined" pitchFamily="2" charset="0"/>
              </a:rPr>
              <a:t>Reading;</a:t>
            </a:r>
            <a:br>
              <a:rPr lang="en-US" dirty="0">
                <a:latin typeface="Boring Joined" pitchFamily="2" charset="0"/>
              </a:rPr>
            </a:br>
            <a:r>
              <a:rPr lang="en-US" dirty="0">
                <a:latin typeface="Boring Joined" pitchFamily="2" charset="0"/>
              </a:rPr>
              <a:t>Spellings.</a:t>
            </a:r>
            <a:br>
              <a:rPr lang="en-US" dirty="0">
                <a:latin typeface="Boring Joined" pitchFamily="2" charset="0"/>
              </a:rPr>
            </a:br>
            <a:br>
              <a:rPr lang="en-US" dirty="0">
                <a:latin typeface="Boring Joined" pitchFamily="2" charset="0"/>
              </a:rPr>
            </a:br>
            <a:endParaRPr lang="en-US" dirty="0">
              <a:latin typeface="Boring Joine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14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D1AB0-CC03-4FB5-91E5-C91CC01CE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6724" y="866199"/>
            <a:ext cx="6058552" cy="3507549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Boring Joined" pitchFamily="2" charset="0"/>
              </a:rPr>
              <a:t>Thank you for listening.</a:t>
            </a:r>
            <a:br>
              <a:rPr lang="en-GB" b="1" dirty="0">
                <a:latin typeface="Boring Joined" pitchFamily="2" charset="0"/>
              </a:rPr>
            </a:br>
            <a:r>
              <a:rPr lang="en-GB" b="1" dirty="0">
                <a:latin typeface="Boring Joined" pitchFamily="2" charset="0"/>
              </a:rPr>
              <a:t> </a:t>
            </a:r>
            <a:br>
              <a:rPr lang="en-GB" dirty="0">
                <a:latin typeface="Boring Joined" pitchFamily="2" charset="0"/>
              </a:rPr>
            </a:br>
            <a:r>
              <a:rPr lang="en-GB" dirty="0">
                <a:latin typeface="Boring Joined" pitchFamily="2" charset="0"/>
              </a:rPr>
              <a:t>Please take your time to look at the environment and workbooks which will show the expectations of Y4. </a:t>
            </a:r>
            <a:br>
              <a:rPr lang="en-GB" dirty="0">
                <a:latin typeface="Boring Joined" pitchFamily="2" charset="0"/>
              </a:rPr>
            </a:br>
            <a:br>
              <a:rPr lang="en-GB" dirty="0">
                <a:latin typeface="Boring Joined" pitchFamily="2" charset="0"/>
              </a:rPr>
            </a:br>
            <a:r>
              <a:rPr lang="en-GB" dirty="0">
                <a:latin typeface="Boring Joined" pitchFamily="2" charset="0"/>
              </a:rPr>
              <a:t>Do you have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41516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ack to School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ll fun education presentation (widescreen).potx" id="{13F266B3-3667-4715-838E-2D35384A824B}" vid="{5EC2A2B6-6A5B-436A-9EF3-6607D16C2EDB}"/>
    </a:ext>
  </a:extLst>
</a:theme>
</file>

<file path=ppt/theme/theme2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04B1912561604A94B15652DC4D32B0" ma:contentTypeVersion="19" ma:contentTypeDescription="Create a new document." ma:contentTypeScope="" ma:versionID="f41fbc3e85dc95557971d9f561d7cabd">
  <xsd:schema xmlns:xsd="http://www.w3.org/2001/XMLSchema" xmlns:xs="http://www.w3.org/2001/XMLSchema" xmlns:p="http://schemas.microsoft.com/office/2006/metadata/properties" xmlns:ns2="40285c54-5ad9-4a8e-9288-3e853102ce59" xmlns:ns3="867d923b-0f73-4a09-963a-3de7be8c0e59" targetNamespace="http://schemas.microsoft.com/office/2006/metadata/properties" ma:root="true" ma:fieldsID="0978a7288b5c2ee4a9eddf1f0276cb1a" ns2:_="" ns3:_="">
    <xsd:import namespace="40285c54-5ad9-4a8e-9288-3e853102ce59"/>
    <xsd:import namespace="867d923b-0f73-4a09-963a-3de7be8c0e5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85c54-5ad9-4a8e-9288-3e853102ce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67ffd53-db27-4c1e-a560-7dc3cdf015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7d923b-0f73-4a09-963a-3de7be8c0e5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5cb7f4-3614-4b00-873b-9339e3d322fa}" ma:internalName="TaxCatchAll" ma:showField="CatchAllData" ma:web="867d923b-0f73-4a09-963a-3de7be8c0e5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67d923b-0f73-4a09-963a-3de7be8c0e59" xsi:nil="true"/>
    <lcf76f155ced4ddcb4097134ff3c332f xmlns="40285c54-5ad9-4a8e-9288-3e853102ce5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8645A19-1CAE-4DDB-B27F-E93F247A55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0285c54-5ad9-4a8e-9288-3e853102ce59"/>
    <ds:schemaRef ds:uri="867d923b-0f73-4a09-963a-3de7be8c0e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C9A7CA-BEC5-41E5-AAE1-C9D7FC518E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F5AFAE-B80F-42D3-94B4-729362BC1BCB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40285c54-5ad9-4a8e-9288-3e853102ce59"/>
    <ds:schemaRef ds:uri="867d923b-0f73-4a09-963a-3de7be8c0e59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Fall fun education presentation (widescreen)</Template>
  <TotalTime>58</TotalTime>
  <Words>370</Words>
  <Application>Microsoft Office PowerPoint</Application>
  <PresentationFormat>Widescreen</PresentationFormat>
  <Paragraphs>35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Boring Joined</vt:lpstr>
      <vt:lpstr>Cambria</vt:lpstr>
      <vt:lpstr>Back to School 16x9</vt:lpstr>
      <vt:lpstr>Welcome to Year 4</vt:lpstr>
      <vt:lpstr>Who’s who?</vt:lpstr>
      <vt:lpstr>PowerPoint Presentation</vt:lpstr>
      <vt:lpstr>PowerPoint Presentation</vt:lpstr>
      <vt:lpstr>Curriculum in Y4: History and Geography</vt:lpstr>
      <vt:lpstr>Curriculum in Y4: Art and DT</vt:lpstr>
      <vt:lpstr>Enrichment in Y4: More information to be communicated closer to the time. </vt:lpstr>
      <vt:lpstr>Reading in Year 4</vt:lpstr>
      <vt:lpstr>Here is the weekly timetable:</vt:lpstr>
      <vt:lpstr>Homework expectations in Year 4: Times tables; Reading; Spellings.  </vt:lpstr>
      <vt:lpstr>Thank you for listening.   Please take your time to look at the environment and workbooks which will show the expectations of Y4.   Do you have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4</dc:title>
  <dc:creator>Gillian Cunningham</dc:creator>
  <cp:lastModifiedBy>Gillian Cunningham</cp:lastModifiedBy>
  <cp:revision>8</cp:revision>
  <dcterms:created xsi:type="dcterms:W3CDTF">2025-09-03T13:38:22Z</dcterms:created>
  <dcterms:modified xsi:type="dcterms:W3CDTF">2025-09-19T13:44:09Z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0x010100CE04B1912561604A94B15652DC4D32B0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Order">
    <vt:r8>15500</vt:r8>
  </property>
  <property fmtid="{D5CDD505-2E9C-101B-9397-08002B2CF9AE}" pid="9" name="TriggerFlowInfo">
    <vt:lpwstr/>
  </property>
  <property fmtid="{D5CDD505-2E9C-101B-9397-08002B2CF9AE}" pid="10" name="ComplianceAssetId">
    <vt:lpwstr/>
  </property>
  <property fmtid="{D5CDD505-2E9C-101B-9397-08002B2CF9AE}" pid="11" name="_ExtendedDescription">
    <vt:lpwstr/>
  </property>
  <property fmtid="{D5CDD505-2E9C-101B-9397-08002B2CF9AE}" pid="12" name="MediaServiceImageTags">
    <vt:lpwstr/>
  </property>
</Properties>
</file>