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1" r:id="rId4"/>
    <p:sldId id="262" r:id="rId5"/>
    <p:sldId id="264" r:id="rId6"/>
    <p:sldId id="260"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9" d="100"/>
          <a:sy n="59" d="100"/>
        </p:scale>
        <p:origin x="84" y="9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C38FD-89F0-4F2F-820D-23D1896154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7C53D4-3C37-4E1A-9C2A-025DEC7C5F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394958-F3A8-42CB-9DB2-71C81C72B7F3}"/>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5" name="Footer Placeholder 4">
            <a:extLst>
              <a:ext uri="{FF2B5EF4-FFF2-40B4-BE49-F238E27FC236}">
                <a16:creationId xmlns:a16="http://schemas.microsoft.com/office/drawing/2014/main" id="{90EBAF7C-2B22-483F-AEC6-0CD6AC9714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D13CD3-CA6C-4FE5-A383-4192F61D3330}"/>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1590584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C6AFA-1620-48D1-8B1A-306BFB14D7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E9E3F9-2228-4E8D-A522-740F2612E2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B8A587-01DB-493F-80F8-52D2CDD2F731}"/>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5" name="Footer Placeholder 4">
            <a:extLst>
              <a:ext uri="{FF2B5EF4-FFF2-40B4-BE49-F238E27FC236}">
                <a16:creationId xmlns:a16="http://schemas.microsoft.com/office/drawing/2014/main" id="{C51EF7B5-557A-489F-B5C3-17C09B6DCA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9CC7D1-E92A-45BC-8266-39914A3F01F9}"/>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2121165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A738A-9E9F-4460-8AE2-C7CBF9F9578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91BF65-9138-4F5E-B9A4-E6414B712C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47B94E8-FE0A-420A-A99A-C08429B4C7DB}"/>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5" name="Footer Placeholder 4">
            <a:extLst>
              <a:ext uri="{FF2B5EF4-FFF2-40B4-BE49-F238E27FC236}">
                <a16:creationId xmlns:a16="http://schemas.microsoft.com/office/drawing/2014/main" id="{3792B352-52AB-4732-8246-D9E645A8A9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9BF619-F7C4-42E6-92F1-E2463019EAA7}"/>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569175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ED3FE-F4D6-4ADC-8579-9BE27ED14CA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12706B-9BE2-4303-8E85-B907C42093C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64E204-A4BC-4177-B14E-ED49C59D11D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DBAB1C-9DB5-4317-A963-46A521F9C086}"/>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6" name="Footer Placeholder 5">
            <a:extLst>
              <a:ext uri="{FF2B5EF4-FFF2-40B4-BE49-F238E27FC236}">
                <a16:creationId xmlns:a16="http://schemas.microsoft.com/office/drawing/2014/main" id="{BE65DC12-3E6E-4B54-B50D-164F7EF68C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A4CA2F-F842-4981-A35C-CCB0DDBB4F58}"/>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319259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91ED6-9A52-4833-B3F0-594A4F3582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882C2B-B709-4B4D-BF7C-E32CC1B4DF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6764B6-BFD5-47FB-8A34-CA82AB09A9B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57A2862-7CFA-46DD-AF17-29C60FF6BA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B0E1658-B6CA-4C65-965C-08F80DACAED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C7C676-1D09-4047-AB7B-FBB763E4D213}"/>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8" name="Footer Placeholder 7">
            <a:extLst>
              <a:ext uri="{FF2B5EF4-FFF2-40B4-BE49-F238E27FC236}">
                <a16:creationId xmlns:a16="http://schemas.microsoft.com/office/drawing/2014/main" id="{B191A539-DE22-438D-8DB6-F8AEFABB26A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2A1267-ECE5-473A-AFAC-F9777DABAB80}"/>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702447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8D754-FA31-48C2-8079-FF1BE0A1AF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3495A4-1BFF-4525-A04D-E41EBE01D9E1}"/>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4" name="Footer Placeholder 3">
            <a:extLst>
              <a:ext uri="{FF2B5EF4-FFF2-40B4-BE49-F238E27FC236}">
                <a16:creationId xmlns:a16="http://schemas.microsoft.com/office/drawing/2014/main" id="{82F09C8F-ACE5-452E-8BBE-EAD27CE524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F1CB33-9662-4B75-B96D-81DC507EF415}"/>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1773659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926B10-F8AE-4D23-AB01-76816110D616}"/>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3" name="Footer Placeholder 2">
            <a:extLst>
              <a:ext uri="{FF2B5EF4-FFF2-40B4-BE49-F238E27FC236}">
                <a16:creationId xmlns:a16="http://schemas.microsoft.com/office/drawing/2014/main" id="{4027FE1A-5E31-42BC-9DF9-EA8A2A3E34C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E7C42E0-388C-4633-B521-3CA16518DC9A}"/>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2065420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F0A3-45EA-4C1B-9A56-91AEF1851E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7EB44A3-A0FE-4FEA-993E-A41FE34C85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3373F9-4518-469F-A07D-2A444497CF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A14FCC-97B0-4B4B-A5C2-138A94AE3240}"/>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6" name="Footer Placeholder 5">
            <a:extLst>
              <a:ext uri="{FF2B5EF4-FFF2-40B4-BE49-F238E27FC236}">
                <a16:creationId xmlns:a16="http://schemas.microsoft.com/office/drawing/2014/main" id="{EA5F6250-A3C7-41A4-B92A-7678603674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D9FB03-F297-4709-B4B7-A6782F3F2144}"/>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1157703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C4892-3AAD-4734-9749-00E47BAAAA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306C24-2672-4B36-BCBE-C6390B1780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39F148C-50E9-482B-B557-D72F1F81EA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2E1F64F-C28D-4CD6-ADFB-31F7332F723A}"/>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6" name="Footer Placeholder 5">
            <a:extLst>
              <a:ext uri="{FF2B5EF4-FFF2-40B4-BE49-F238E27FC236}">
                <a16:creationId xmlns:a16="http://schemas.microsoft.com/office/drawing/2014/main" id="{E69D1B20-A112-40C3-B43F-C58296242E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847CD9-561D-4B18-B1A6-2FE0303B83B4}"/>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427886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30B85-A812-47F5-8432-3D8886CEC8C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294426-4624-4800-A76F-C151E1963CB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94357F-CFC4-4CAF-819E-9C08E844469D}"/>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5" name="Footer Placeholder 4">
            <a:extLst>
              <a:ext uri="{FF2B5EF4-FFF2-40B4-BE49-F238E27FC236}">
                <a16:creationId xmlns:a16="http://schemas.microsoft.com/office/drawing/2014/main" id="{2FC344A7-120C-435C-B7E1-A098A72679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5F96A4-643C-41FF-BA97-C1EFD852E9BF}"/>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2581664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11DE11-3AED-4832-A360-EC4FB92906D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1A4460-AAAB-4CC6-B44A-2C575B4716D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18545C-2489-41A9-881A-FD2665645BC5}"/>
              </a:ext>
            </a:extLst>
          </p:cNvPr>
          <p:cNvSpPr>
            <a:spLocks noGrp="1"/>
          </p:cNvSpPr>
          <p:nvPr>
            <p:ph type="dt" sz="half" idx="10"/>
          </p:nvPr>
        </p:nvSpPr>
        <p:spPr/>
        <p:txBody>
          <a:bodyPr/>
          <a:lstStyle/>
          <a:p>
            <a:fld id="{2F657EE0-08B5-47D4-ADC1-6B759B5820B5}" type="datetimeFigureOut">
              <a:rPr lang="en-GB" smtClean="0"/>
              <a:t>20/01/2021</a:t>
            </a:fld>
            <a:endParaRPr lang="en-GB"/>
          </a:p>
        </p:txBody>
      </p:sp>
      <p:sp>
        <p:nvSpPr>
          <p:cNvPr id="5" name="Footer Placeholder 4">
            <a:extLst>
              <a:ext uri="{FF2B5EF4-FFF2-40B4-BE49-F238E27FC236}">
                <a16:creationId xmlns:a16="http://schemas.microsoft.com/office/drawing/2014/main" id="{9E710670-6274-475F-B01F-F299805918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562E06-9169-4A1A-B8BD-2B8560288E7F}"/>
              </a:ext>
            </a:extLst>
          </p:cNvPr>
          <p:cNvSpPr>
            <a:spLocks noGrp="1"/>
          </p:cNvSpPr>
          <p:nvPr>
            <p:ph type="sldNum" sz="quarter" idx="12"/>
          </p:nvPr>
        </p:nvSpPr>
        <p:spPr/>
        <p:txBody>
          <a:bodyPr/>
          <a:lstStyle/>
          <a:p>
            <a:fld id="{98614DD1-5CED-4E0B-BC12-19DE8A3F3312}" type="slidenum">
              <a:rPr lang="en-GB" smtClean="0"/>
              <a:t>‹#›</a:t>
            </a:fld>
            <a:endParaRPr lang="en-GB"/>
          </a:p>
        </p:txBody>
      </p:sp>
    </p:spTree>
    <p:extLst>
      <p:ext uri="{BB962C8B-B14F-4D97-AF65-F5344CB8AC3E}">
        <p14:creationId xmlns:p14="http://schemas.microsoft.com/office/powerpoint/2010/main" val="4044701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16D2D2-B73B-4A1C-9B72-AA8ADC8266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FBF00D-40F5-455D-9A4A-5B5730068D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9D55F3-1590-46F2-9307-D1E73C35FA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657EE0-08B5-47D4-ADC1-6B759B5820B5}" type="datetimeFigureOut">
              <a:rPr lang="en-GB" smtClean="0"/>
              <a:t>20/01/2021</a:t>
            </a:fld>
            <a:endParaRPr lang="en-GB"/>
          </a:p>
        </p:txBody>
      </p:sp>
      <p:sp>
        <p:nvSpPr>
          <p:cNvPr id="5" name="Footer Placeholder 4">
            <a:extLst>
              <a:ext uri="{FF2B5EF4-FFF2-40B4-BE49-F238E27FC236}">
                <a16:creationId xmlns:a16="http://schemas.microsoft.com/office/drawing/2014/main" id="{E36611F0-975F-4AC7-854E-3458F2E747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9464C5A-DC63-4EE5-AC2A-47E67FA241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614DD1-5CED-4E0B-BC12-19DE8A3F3312}" type="slidenum">
              <a:rPr lang="en-GB" smtClean="0"/>
              <a:t>‹#›</a:t>
            </a:fld>
            <a:endParaRPr lang="en-GB"/>
          </a:p>
        </p:txBody>
      </p:sp>
    </p:spTree>
    <p:extLst>
      <p:ext uri="{BB962C8B-B14F-4D97-AF65-F5344CB8AC3E}">
        <p14:creationId xmlns:p14="http://schemas.microsoft.com/office/powerpoint/2010/main" val="65087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2PI7eZ8zQG0"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hyperlink" Target="https://my-how-to-draw.com/how-to-draw-monsters.html-" TargetMode="External"/><Relationship Id="rId4" Type="http://schemas.openxmlformats.org/officeDocument/2006/relationships/hyperlink" Target="https://www.youtube.com/watch?v=mM71LoetVQ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C0A13388-ECE0-4757-8E53-279643B1217E}"/>
              </a:ext>
            </a:extLst>
          </p:cNvPr>
          <p:cNvSpPr/>
          <p:nvPr/>
        </p:nvSpPr>
        <p:spPr>
          <a:xfrm>
            <a:off x="12700" y="1439496"/>
            <a:ext cx="12192000" cy="5452030"/>
          </a:xfrm>
          <a:prstGeom prst="round2Diag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path path="circle">
              <a:fillToRect l="100000" b="100000"/>
            </a:path>
            <a:tileRect t="-100000" r="-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388DAA94-42AE-4760-917C-F025715E8D24}"/>
              </a:ext>
            </a:extLst>
          </p:cNvPr>
          <p:cNvPicPr>
            <a:picLocks noChangeAspect="1"/>
          </p:cNvPicPr>
          <p:nvPr/>
        </p:nvPicPr>
        <p:blipFill>
          <a:blip r:embed="rId2"/>
          <a:stretch>
            <a:fillRect/>
          </a:stretch>
        </p:blipFill>
        <p:spPr>
          <a:xfrm>
            <a:off x="5287094" y="-71804"/>
            <a:ext cx="6917605" cy="1951404"/>
          </a:xfrm>
          <a:prstGeom prst="rect">
            <a:avLst/>
          </a:prstGeom>
        </p:spPr>
      </p:pic>
      <p:pic>
        <p:nvPicPr>
          <p:cNvPr id="12" name="Picture 11">
            <a:extLst>
              <a:ext uri="{FF2B5EF4-FFF2-40B4-BE49-F238E27FC236}">
                <a16:creationId xmlns:a16="http://schemas.microsoft.com/office/drawing/2014/main" id="{0EE4BA2F-8CCF-42D0-8B5D-CBA978AB6B36}"/>
              </a:ext>
            </a:extLst>
          </p:cNvPr>
          <p:cNvPicPr>
            <a:picLocks noChangeAspect="1"/>
          </p:cNvPicPr>
          <p:nvPr/>
        </p:nvPicPr>
        <p:blipFill>
          <a:blip r:embed="rId3"/>
          <a:stretch>
            <a:fillRect/>
          </a:stretch>
        </p:blipFill>
        <p:spPr>
          <a:xfrm>
            <a:off x="12700" y="0"/>
            <a:ext cx="5274394" cy="6858000"/>
          </a:xfrm>
          <a:prstGeom prst="rect">
            <a:avLst/>
          </a:prstGeom>
        </p:spPr>
      </p:pic>
      <p:sp>
        <p:nvSpPr>
          <p:cNvPr id="13" name="TextBox 12">
            <a:extLst>
              <a:ext uri="{FF2B5EF4-FFF2-40B4-BE49-F238E27FC236}">
                <a16:creationId xmlns:a16="http://schemas.microsoft.com/office/drawing/2014/main" id="{7550AC14-AE01-458B-99DA-7EF44C466078}"/>
              </a:ext>
            </a:extLst>
          </p:cNvPr>
          <p:cNvSpPr txBox="1"/>
          <p:nvPr/>
        </p:nvSpPr>
        <p:spPr>
          <a:xfrm>
            <a:off x="5858594" y="2708177"/>
            <a:ext cx="6320706" cy="2308324"/>
          </a:xfrm>
          <a:prstGeom prst="rect">
            <a:avLst/>
          </a:prstGeom>
          <a:noFill/>
        </p:spPr>
        <p:txBody>
          <a:bodyPr wrap="square" rtlCol="0">
            <a:spAutoFit/>
          </a:bodyPr>
          <a:lstStyle/>
          <a:p>
            <a:r>
              <a:rPr lang="en-GB" sz="7200" b="1" u="sng" dirty="0">
                <a:solidFill>
                  <a:schemeClr val="tx2"/>
                </a:solidFill>
                <a:latin typeface="Bahnschrift SemiLight" panose="020B0502040204020203" pitchFamily="34" charset="0"/>
              </a:rPr>
              <a:t>Create your own Monster</a:t>
            </a:r>
          </a:p>
        </p:txBody>
      </p:sp>
    </p:spTree>
    <p:extLst>
      <p:ext uri="{BB962C8B-B14F-4D97-AF65-F5344CB8AC3E}">
        <p14:creationId xmlns:p14="http://schemas.microsoft.com/office/powerpoint/2010/main" val="3804058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CFE9B8-4463-4910-A419-0E1CE0DEC5C1}"/>
              </a:ext>
            </a:extLst>
          </p:cNvPr>
          <p:cNvPicPr>
            <a:picLocks noChangeAspect="1"/>
          </p:cNvPicPr>
          <p:nvPr/>
        </p:nvPicPr>
        <p:blipFill>
          <a:blip r:embed="rId2"/>
          <a:stretch>
            <a:fillRect/>
          </a:stretch>
        </p:blipFill>
        <p:spPr>
          <a:xfrm>
            <a:off x="6083300" y="2675549"/>
            <a:ext cx="5667375" cy="3867150"/>
          </a:xfrm>
          <a:prstGeom prst="rect">
            <a:avLst/>
          </a:prstGeom>
        </p:spPr>
      </p:pic>
      <p:pic>
        <p:nvPicPr>
          <p:cNvPr id="11" name="Picture 10">
            <a:extLst>
              <a:ext uri="{FF2B5EF4-FFF2-40B4-BE49-F238E27FC236}">
                <a16:creationId xmlns:a16="http://schemas.microsoft.com/office/drawing/2014/main" id="{2E3EE870-12BF-4C3C-901F-592F897C70F8}"/>
              </a:ext>
            </a:extLst>
          </p:cNvPr>
          <p:cNvPicPr>
            <a:picLocks noChangeAspect="1"/>
          </p:cNvPicPr>
          <p:nvPr/>
        </p:nvPicPr>
        <p:blipFill>
          <a:blip r:embed="rId3"/>
          <a:stretch>
            <a:fillRect/>
          </a:stretch>
        </p:blipFill>
        <p:spPr>
          <a:xfrm>
            <a:off x="188915" y="3826984"/>
            <a:ext cx="3849686" cy="2827816"/>
          </a:xfrm>
          <a:prstGeom prst="rect">
            <a:avLst/>
          </a:prstGeom>
        </p:spPr>
      </p:pic>
      <p:sp>
        <p:nvSpPr>
          <p:cNvPr id="13" name="Rectangle 12">
            <a:extLst>
              <a:ext uri="{FF2B5EF4-FFF2-40B4-BE49-F238E27FC236}">
                <a16:creationId xmlns:a16="http://schemas.microsoft.com/office/drawing/2014/main" id="{172CFC0E-5D8C-4B14-8FEC-FC5E4F3A812B}"/>
              </a:ext>
            </a:extLst>
          </p:cNvPr>
          <p:cNvSpPr/>
          <p:nvPr/>
        </p:nvSpPr>
        <p:spPr>
          <a:xfrm>
            <a:off x="0" y="-7583"/>
            <a:ext cx="12192000" cy="6876084"/>
          </a:xfrm>
          <a:prstGeom prst="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F8C18FA3-99FB-4D54-AC99-50854C8A18D6}"/>
              </a:ext>
            </a:extLst>
          </p:cNvPr>
          <p:cNvSpPr/>
          <p:nvPr/>
        </p:nvSpPr>
        <p:spPr>
          <a:xfrm>
            <a:off x="0" y="143594"/>
            <a:ext cx="11403806" cy="6248400"/>
          </a:xfrm>
          <a:prstGeom prst="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8E6597E2-F030-42C2-BEF5-D27B8E710E9F}"/>
              </a:ext>
            </a:extLst>
          </p:cNvPr>
          <p:cNvPicPr>
            <a:picLocks noChangeAspect="1"/>
          </p:cNvPicPr>
          <p:nvPr/>
        </p:nvPicPr>
        <p:blipFill>
          <a:blip r:embed="rId4"/>
          <a:stretch>
            <a:fillRect/>
          </a:stretch>
        </p:blipFill>
        <p:spPr>
          <a:xfrm>
            <a:off x="0" y="5682549"/>
            <a:ext cx="12293600" cy="1197744"/>
          </a:xfrm>
          <a:prstGeom prst="rect">
            <a:avLst/>
          </a:prstGeom>
        </p:spPr>
      </p:pic>
      <p:sp>
        <p:nvSpPr>
          <p:cNvPr id="18" name="Rectangle: Rounded Corners 17">
            <a:extLst>
              <a:ext uri="{FF2B5EF4-FFF2-40B4-BE49-F238E27FC236}">
                <a16:creationId xmlns:a16="http://schemas.microsoft.com/office/drawing/2014/main" id="{A7AD405A-5B43-4848-BA70-345750202875}"/>
              </a:ext>
            </a:extLst>
          </p:cNvPr>
          <p:cNvSpPr/>
          <p:nvPr/>
        </p:nvSpPr>
        <p:spPr>
          <a:xfrm>
            <a:off x="-3969" y="192554"/>
            <a:ext cx="11971337" cy="2508371"/>
          </a:xfrm>
          <a:prstGeom prst="round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path path="circle">
              <a:fillToRect t="100000" r="100000"/>
            </a:path>
            <a:tileRect l="-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CC9E6D1-370E-4E18-A825-963A535DD57E}"/>
              </a:ext>
            </a:extLst>
          </p:cNvPr>
          <p:cNvSpPr txBox="1"/>
          <p:nvPr/>
        </p:nvSpPr>
        <p:spPr>
          <a:xfrm>
            <a:off x="220663" y="225564"/>
            <a:ext cx="11009709" cy="2215991"/>
          </a:xfrm>
          <a:prstGeom prst="rect">
            <a:avLst/>
          </a:prstGeom>
          <a:noFill/>
        </p:spPr>
        <p:txBody>
          <a:bodyPr wrap="square" rtlCol="0">
            <a:spAutoFit/>
          </a:bodyPr>
          <a:lstStyle/>
          <a:p>
            <a:r>
              <a:rPr lang="en-GB" sz="2000" b="1" u="sng" dirty="0">
                <a:latin typeface="Bahnschrift SemiLight" panose="020B0502040204020203" pitchFamily="34" charset="0"/>
              </a:rPr>
              <a:t>This week we will be creating our very own monsters.</a:t>
            </a:r>
          </a:p>
          <a:p>
            <a:r>
              <a:rPr lang="en-GB" sz="2000" b="1" dirty="0">
                <a:latin typeface="Bahnschrift SemiLight" panose="020B0502040204020203" pitchFamily="34" charset="0"/>
              </a:rPr>
              <a:t>Everybody, will have different ideas and thoughts of how they will want their monster to look.</a:t>
            </a:r>
          </a:p>
          <a:p>
            <a:endParaRPr lang="en-GB" sz="2000" b="1" dirty="0">
              <a:latin typeface="Bahnschrift SemiLight" panose="020B0502040204020203" pitchFamily="34" charset="0"/>
            </a:endParaRPr>
          </a:p>
          <a:p>
            <a:r>
              <a:rPr lang="en-GB" sz="2000" b="1" dirty="0">
                <a:latin typeface="Bahnschrift SemiLight" panose="020B0502040204020203" pitchFamily="34" charset="0"/>
              </a:rPr>
              <a:t>I would really like you have fun with this and to be as imaginative as you can be.</a:t>
            </a:r>
          </a:p>
          <a:p>
            <a:r>
              <a:rPr lang="en-GB" sz="2000" b="1" dirty="0">
                <a:latin typeface="Bahnschrift SemiLight" panose="020B0502040204020203" pitchFamily="34" charset="0"/>
              </a:rPr>
              <a:t>If you are struggling for ideas or where to start use the images and tips over the next few slides for inspiration.</a:t>
            </a:r>
          </a:p>
          <a:p>
            <a:endParaRPr lang="en-GB" dirty="0"/>
          </a:p>
        </p:txBody>
      </p:sp>
      <p:pic>
        <p:nvPicPr>
          <p:cNvPr id="17" name="Picture 16">
            <a:extLst>
              <a:ext uri="{FF2B5EF4-FFF2-40B4-BE49-F238E27FC236}">
                <a16:creationId xmlns:a16="http://schemas.microsoft.com/office/drawing/2014/main" id="{3EB9C8B3-C5D0-4AB6-AB91-33B630B48E60}"/>
              </a:ext>
            </a:extLst>
          </p:cNvPr>
          <p:cNvPicPr>
            <a:picLocks noChangeAspect="1"/>
          </p:cNvPicPr>
          <p:nvPr/>
        </p:nvPicPr>
        <p:blipFill>
          <a:blip r:embed="rId5"/>
          <a:stretch>
            <a:fillRect/>
          </a:stretch>
        </p:blipFill>
        <p:spPr>
          <a:xfrm>
            <a:off x="346868" y="2851634"/>
            <a:ext cx="2349437" cy="3648324"/>
          </a:xfrm>
          <a:prstGeom prst="rect">
            <a:avLst/>
          </a:prstGeom>
        </p:spPr>
      </p:pic>
      <p:pic>
        <p:nvPicPr>
          <p:cNvPr id="16" name="Picture 15">
            <a:extLst>
              <a:ext uri="{FF2B5EF4-FFF2-40B4-BE49-F238E27FC236}">
                <a16:creationId xmlns:a16="http://schemas.microsoft.com/office/drawing/2014/main" id="{4B4B5298-541A-4EFE-8742-E52B9313971A}"/>
              </a:ext>
            </a:extLst>
          </p:cNvPr>
          <p:cNvPicPr>
            <a:picLocks noChangeAspect="1"/>
          </p:cNvPicPr>
          <p:nvPr/>
        </p:nvPicPr>
        <p:blipFill>
          <a:blip r:embed="rId6"/>
          <a:stretch>
            <a:fillRect/>
          </a:stretch>
        </p:blipFill>
        <p:spPr>
          <a:xfrm>
            <a:off x="8670211" y="2177691"/>
            <a:ext cx="3301126" cy="3806562"/>
          </a:xfrm>
          <a:prstGeom prst="rect">
            <a:avLst/>
          </a:prstGeom>
        </p:spPr>
      </p:pic>
      <p:sp>
        <p:nvSpPr>
          <p:cNvPr id="20" name="Rectangle: Rounded Corners 19">
            <a:extLst>
              <a:ext uri="{FF2B5EF4-FFF2-40B4-BE49-F238E27FC236}">
                <a16:creationId xmlns:a16="http://schemas.microsoft.com/office/drawing/2014/main" id="{883BB50C-270A-4710-AF45-847BA88FCEAE}"/>
              </a:ext>
            </a:extLst>
          </p:cNvPr>
          <p:cNvSpPr/>
          <p:nvPr/>
        </p:nvSpPr>
        <p:spPr>
          <a:xfrm>
            <a:off x="2790763" y="2468225"/>
            <a:ext cx="2851212" cy="3000623"/>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0CE5EE1A-BD91-4A64-BCD5-357AA291ED97}"/>
              </a:ext>
            </a:extLst>
          </p:cNvPr>
          <p:cNvSpPr txBox="1"/>
          <p:nvPr/>
        </p:nvSpPr>
        <p:spPr>
          <a:xfrm>
            <a:off x="3100264" y="2675549"/>
            <a:ext cx="2541710" cy="2585323"/>
          </a:xfrm>
          <a:prstGeom prst="rect">
            <a:avLst/>
          </a:prstGeom>
          <a:noFill/>
        </p:spPr>
        <p:txBody>
          <a:bodyPr wrap="square" rtlCol="0">
            <a:spAutoFit/>
          </a:bodyPr>
          <a:lstStyle/>
          <a:p>
            <a:r>
              <a:rPr lang="en-GB" b="1" i="1" dirty="0"/>
              <a:t>These images are all illustrations and drawings of the same monster Grendel from Beowulf. Each on each one has been drawn by a different artist and how they imagine the monster will look like.</a:t>
            </a:r>
          </a:p>
        </p:txBody>
      </p:sp>
      <p:pic>
        <p:nvPicPr>
          <p:cNvPr id="22" name="Picture 21">
            <a:extLst>
              <a:ext uri="{FF2B5EF4-FFF2-40B4-BE49-F238E27FC236}">
                <a16:creationId xmlns:a16="http://schemas.microsoft.com/office/drawing/2014/main" id="{81CCC054-F286-4AB5-86E7-2E93DDF19095}"/>
              </a:ext>
            </a:extLst>
          </p:cNvPr>
          <p:cNvPicPr>
            <a:picLocks noChangeAspect="1"/>
          </p:cNvPicPr>
          <p:nvPr/>
        </p:nvPicPr>
        <p:blipFill>
          <a:blip r:embed="rId7"/>
          <a:stretch>
            <a:fillRect/>
          </a:stretch>
        </p:blipFill>
        <p:spPr>
          <a:xfrm>
            <a:off x="5981700" y="1935746"/>
            <a:ext cx="1970928" cy="2107168"/>
          </a:xfrm>
          <a:prstGeom prst="rect">
            <a:avLst/>
          </a:prstGeom>
        </p:spPr>
      </p:pic>
      <p:pic>
        <p:nvPicPr>
          <p:cNvPr id="23" name="Picture 22">
            <a:extLst>
              <a:ext uri="{FF2B5EF4-FFF2-40B4-BE49-F238E27FC236}">
                <a16:creationId xmlns:a16="http://schemas.microsoft.com/office/drawing/2014/main" id="{55127EF3-0931-410E-BFA3-E67E42D8445F}"/>
              </a:ext>
            </a:extLst>
          </p:cNvPr>
          <p:cNvPicPr>
            <a:picLocks noChangeAspect="1"/>
          </p:cNvPicPr>
          <p:nvPr/>
        </p:nvPicPr>
        <p:blipFill>
          <a:blip r:embed="rId8"/>
          <a:stretch>
            <a:fillRect/>
          </a:stretch>
        </p:blipFill>
        <p:spPr>
          <a:xfrm>
            <a:off x="5527373" y="4180913"/>
            <a:ext cx="4199789" cy="2208276"/>
          </a:xfrm>
          <a:prstGeom prst="rect">
            <a:avLst/>
          </a:prstGeom>
        </p:spPr>
      </p:pic>
    </p:spTree>
    <p:extLst>
      <p:ext uri="{BB962C8B-B14F-4D97-AF65-F5344CB8AC3E}">
        <p14:creationId xmlns:p14="http://schemas.microsoft.com/office/powerpoint/2010/main" val="3556276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E3EE870-12BF-4C3C-901F-592F897C70F8}"/>
              </a:ext>
            </a:extLst>
          </p:cNvPr>
          <p:cNvPicPr>
            <a:picLocks noChangeAspect="1"/>
          </p:cNvPicPr>
          <p:nvPr/>
        </p:nvPicPr>
        <p:blipFill>
          <a:blip r:embed="rId2"/>
          <a:stretch>
            <a:fillRect/>
          </a:stretch>
        </p:blipFill>
        <p:spPr>
          <a:xfrm>
            <a:off x="188915" y="3826984"/>
            <a:ext cx="3849686" cy="2827816"/>
          </a:xfrm>
          <a:prstGeom prst="rect">
            <a:avLst/>
          </a:prstGeom>
        </p:spPr>
      </p:pic>
      <p:sp>
        <p:nvSpPr>
          <p:cNvPr id="13" name="Rectangle 12">
            <a:extLst>
              <a:ext uri="{FF2B5EF4-FFF2-40B4-BE49-F238E27FC236}">
                <a16:creationId xmlns:a16="http://schemas.microsoft.com/office/drawing/2014/main" id="{172CFC0E-5D8C-4B14-8FEC-FC5E4F3A812B}"/>
              </a:ext>
            </a:extLst>
          </p:cNvPr>
          <p:cNvSpPr/>
          <p:nvPr/>
        </p:nvSpPr>
        <p:spPr>
          <a:xfrm>
            <a:off x="0" y="0"/>
            <a:ext cx="12192000" cy="6876084"/>
          </a:xfrm>
          <a:prstGeom prst="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A158CD52-D3AB-4641-88B4-A1159006376C}"/>
              </a:ext>
            </a:extLst>
          </p:cNvPr>
          <p:cNvPicPr>
            <a:picLocks noChangeAspect="1"/>
          </p:cNvPicPr>
          <p:nvPr/>
        </p:nvPicPr>
        <p:blipFill>
          <a:blip r:embed="rId3"/>
          <a:stretch>
            <a:fillRect/>
          </a:stretch>
        </p:blipFill>
        <p:spPr>
          <a:xfrm>
            <a:off x="188915" y="370992"/>
            <a:ext cx="4840285" cy="6134100"/>
          </a:xfrm>
          <a:prstGeom prst="rect">
            <a:avLst/>
          </a:prstGeom>
        </p:spPr>
      </p:pic>
      <p:sp>
        <p:nvSpPr>
          <p:cNvPr id="15" name="TextBox 14">
            <a:extLst>
              <a:ext uri="{FF2B5EF4-FFF2-40B4-BE49-F238E27FC236}">
                <a16:creationId xmlns:a16="http://schemas.microsoft.com/office/drawing/2014/main" id="{6CC9E6D1-370E-4E18-A825-963A535DD57E}"/>
              </a:ext>
            </a:extLst>
          </p:cNvPr>
          <p:cNvSpPr txBox="1"/>
          <p:nvPr/>
        </p:nvSpPr>
        <p:spPr>
          <a:xfrm>
            <a:off x="5454314" y="490721"/>
            <a:ext cx="5810586" cy="2215991"/>
          </a:xfrm>
          <a:prstGeom prst="rect">
            <a:avLst/>
          </a:prstGeom>
          <a:noFill/>
        </p:spPr>
        <p:txBody>
          <a:bodyPr wrap="square" rtlCol="0">
            <a:spAutoFit/>
          </a:bodyPr>
          <a:lstStyle/>
          <a:p>
            <a:r>
              <a:rPr lang="en-GB" sz="2400" b="1" dirty="0">
                <a:latin typeface="Bahnschrift SemiLight" panose="020B0502040204020203" pitchFamily="34" charset="0"/>
              </a:rPr>
              <a:t>Drawings are made up of all different shapes. Start off with basic shapes, then combine shapes together to form the outline of your monster from this you can start to add different features. </a:t>
            </a:r>
          </a:p>
          <a:p>
            <a:endParaRPr lang="en-GB" dirty="0"/>
          </a:p>
        </p:txBody>
      </p:sp>
      <p:pic>
        <p:nvPicPr>
          <p:cNvPr id="4" name="Picture 3">
            <a:extLst>
              <a:ext uri="{FF2B5EF4-FFF2-40B4-BE49-F238E27FC236}">
                <a16:creationId xmlns:a16="http://schemas.microsoft.com/office/drawing/2014/main" id="{78FBB7A6-C5C3-4084-8782-B314BE5F7E2C}"/>
              </a:ext>
            </a:extLst>
          </p:cNvPr>
          <p:cNvPicPr>
            <a:picLocks noChangeAspect="1"/>
          </p:cNvPicPr>
          <p:nvPr/>
        </p:nvPicPr>
        <p:blipFill>
          <a:blip r:embed="rId4"/>
          <a:stretch>
            <a:fillRect/>
          </a:stretch>
        </p:blipFill>
        <p:spPr>
          <a:xfrm>
            <a:off x="5218115" y="2936781"/>
            <a:ext cx="6784970" cy="3568311"/>
          </a:xfrm>
          <a:prstGeom prst="rect">
            <a:avLst/>
          </a:prstGeom>
        </p:spPr>
      </p:pic>
    </p:spTree>
    <p:extLst>
      <p:ext uri="{BB962C8B-B14F-4D97-AF65-F5344CB8AC3E}">
        <p14:creationId xmlns:p14="http://schemas.microsoft.com/office/powerpoint/2010/main" val="3387492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E3EE870-12BF-4C3C-901F-592F897C70F8}"/>
              </a:ext>
            </a:extLst>
          </p:cNvPr>
          <p:cNvPicPr>
            <a:picLocks noChangeAspect="1"/>
          </p:cNvPicPr>
          <p:nvPr/>
        </p:nvPicPr>
        <p:blipFill>
          <a:blip r:embed="rId2"/>
          <a:stretch>
            <a:fillRect/>
          </a:stretch>
        </p:blipFill>
        <p:spPr>
          <a:xfrm>
            <a:off x="188915" y="3826984"/>
            <a:ext cx="3849686" cy="2827816"/>
          </a:xfrm>
          <a:prstGeom prst="rect">
            <a:avLst/>
          </a:prstGeom>
        </p:spPr>
      </p:pic>
      <p:sp>
        <p:nvSpPr>
          <p:cNvPr id="13" name="Rectangle 12">
            <a:extLst>
              <a:ext uri="{FF2B5EF4-FFF2-40B4-BE49-F238E27FC236}">
                <a16:creationId xmlns:a16="http://schemas.microsoft.com/office/drawing/2014/main" id="{172CFC0E-5D8C-4B14-8FEC-FC5E4F3A812B}"/>
              </a:ext>
            </a:extLst>
          </p:cNvPr>
          <p:cNvSpPr/>
          <p:nvPr/>
        </p:nvSpPr>
        <p:spPr>
          <a:xfrm>
            <a:off x="0" y="0"/>
            <a:ext cx="12192000" cy="6876084"/>
          </a:xfrm>
          <a:prstGeom prst="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80B9CADE-4331-4F6E-B324-DC9C59ED0F53}"/>
              </a:ext>
            </a:extLst>
          </p:cNvPr>
          <p:cNvPicPr>
            <a:picLocks noChangeAspect="1"/>
          </p:cNvPicPr>
          <p:nvPr/>
        </p:nvPicPr>
        <p:blipFill>
          <a:blip r:embed="rId3"/>
          <a:stretch>
            <a:fillRect/>
          </a:stretch>
        </p:blipFill>
        <p:spPr>
          <a:xfrm>
            <a:off x="188915" y="203200"/>
            <a:ext cx="4446585" cy="3203613"/>
          </a:xfrm>
          <a:prstGeom prst="rect">
            <a:avLst/>
          </a:prstGeom>
        </p:spPr>
      </p:pic>
      <p:pic>
        <p:nvPicPr>
          <p:cNvPr id="7" name="Picture 6">
            <a:extLst>
              <a:ext uri="{FF2B5EF4-FFF2-40B4-BE49-F238E27FC236}">
                <a16:creationId xmlns:a16="http://schemas.microsoft.com/office/drawing/2014/main" id="{7B84DCC6-7E89-4DF5-A4BF-756919E8E276}"/>
              </a:ext>
            </a:extLst>
          </p:cNvPr>
          <p:cNvPicPr>
            <a:picLocks noChangeAspect="1"/>
          </p:cNvPicPr>
          <p:nvPr/>
        </p:nvPicPr>
        <p:blipFill>
          <a:blip r:embed="rId4"/>
          <a:stretch>
            <a:fillRect/>
          </a:stretch>
        </p:blipFill>
        <p:spPr>
          <a:xfrm>
            <a:off x="6096000" y="2963926"/>
            <a:ext cx="5564187" cy="3690874"/>
          </a:xfrm>
          <a:prstGeom prst="rect">
            <a:avLst/>
          </a:prstGeom>
        </p:spPr>
      </p:pic>
      <p:sp>
        <p:nvSpPr>
          <p:cNvPr id="16" name="TextBox 15">
            <a:extLst>
              <a:ext uri="{FF2B5EF4-FFF2-40B4-BE49-F238E27FC236}">
                <a16:creationId xmlns:a16="http://schemas.microsoft.com/office/drawing/2014/main" id="{FB72847A-DFFA-4D56-B12D-53C47D8F4008}"/>
              </a:ext>
            </a:extLst>
          </p:cNvPr>
          <p:cNvSpPr txBox="1"/>
          <p:nvPr/>
        </p:nvSpPr>
        <p:spPr>
          <a:xfrm>
            <a:off x="188915" y="4642009"/>
            <a:ext cx="5810586" cy="2215991"/>
          </a:xfrm>
          <a:prstGeom prst="rect">
            <a:avLst/>
          </a:prstGeom>
          <a:noFill/>
        </p:spPr>
        <p:txBody>
          <a:bodyPr wrap="square" rtlCol="0">
            <a:spAutoFit/>
          </a:bodyPr>
          <a:lstStyle/>
          <a:p>
            <a:r>
              <a:rPr lang="en-GB" sz="2400" b="1" dirty="0">
                <a:latin typeface="Bahnschrift SemiLight" panose="020B0502040204020203" pitchFamily="34" charset="0"/>
              </a:rPr>
              <a:t>Think about the body language and facial expressions of your monster, do you want your monster to look kind and friendly or can you make your monster look scary and evil.</a:t>
            </a:r>
          </a:p>
          <a:p>
            <a:endParaRPr lang="en-GB" dirty="0"/>
          </a:p>
        </p:txBody>
      </p:sp>
      <p:sp>
        <p:nvSpPr>
          <p:cNvPr id="17" name="TextBox 16">
            <a:extLst>
              <a:ext uri="{FF2B5EF4-FFF2-40B4-BE49-F238E27FC236}">
                <a16:creationId xmlns:a16="http://schemas.microsoft.com/office/drawing/2014/main" id="{506D4B41-AADB-40BF-B663-E931921E6472}"/>
              </a:ext>
            </a:extLst>
          </p:cNvPr>
          <p:cNvSpPr txBox="1"/>
          <p:nvPr/>
        </p:nvSpPr>
        <p:spPr>
          <a:xfrm>
            <a:off x="5849601" y="242704"/>
            <a:ext cx="5810586" cy="2215991"/>
          </a:xfrm>
          <a:prstGeom prst="rect">
            <a:avLst/>
          </a:prstGeom>
          <a:noFill/>
        </p:spPr>
        <p:txBody>
          <a:bodyPr wrap="square" rtlCol="0">
            <a:spAutoFit/>
          </a:bodyPr>
          <a:lstStyle/>
          <a:p>
            <a:r>
              <a:rPr lang="en-GB" sz="2400" b="1" dirty="0">
                <a:latin typeface="Bahnschrift SemiLight" panose="020B0502040204020203" pitchFamily="34" charset="0"/>
              </a:rPr>
              <a:t>Sketch your monster try not to rub out pencil marks every time you think you have made a mistake, this could add to your image and give you a new idea or you can rub them out at the end.</a:t>
            </a:r>
          </a:p>
          <a:p>
            <a:endParaRPr lang="en-GB" dirty="0"/>
          </a:p>
        </p:txBody>
      </p:sp>
      <p:pic>
        <p:nvPicPr>
          <p:cNvPr id="2" name="Picture 1">
            <a:extLst>
              <a:ext uri="{FF2B5EF4-FFF2-40B4-BE49-F238E27FC236}">
                <a16:creationId xmlns:a16="http://schemas.microsoft.com/office/drawing/2014/main" id="{B8EDF863-34E1-4DE5-A193-D94C114BF470}"/>
              </a:ext>
            </a:extLst>
          </p:cNvPr>
          <p:cNvPicPr>
            <a:picLocks noChangeAspect="1"/>
          </p:cNvPicPr>
          <p:nvPr/>
        </p:nvPicPr>
        <p:blipFill>
          <a:blip r:embed="rId5"/>
          <a:stretch>
            <a:fillRect/>
          </a:stretch>
        </p:blipFill>
        <p:spPr>
          <a:xfrm>
            <a:off x="4243146" y="2295605"/>
            <a:ext cx="3084852" cy="2306294"/>
          </a:xfrm>
          <a:prstGeom prst="rect">
            <a:avLst/>
          </a:prstGeom>
        </p:spPr>
      </p:pic>
    </p:spTree>
    <p:extLst>
      <p:ext uri="{BB962C8B-B14F-4D97-AF65-F5344CB8AC3E}">
        <p14:creationId xmlns:p14="http://schemas.microsoft.com/office/powerpoint/2010/main" val="2256954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E3EE870-12BF-4C3C-901F-592F897C70F8}"/>
              </a:ext>
            </a:extLst>
          </p:cNvPr>
          <p:cNvPicPr>
            <a:picLocks noChangeAspect="1"/>
          </p:cNvPicPr>
          <p:nvPr/>
        </p:nvPicPr>
        <p:blipFill>
          <a:blip r:embed="rId2"/>
          <a:stretch>
            <a:fillRect/>
          </a:stretch>
        </p:blipFill>
        <p:spPr>
          <a:xfrm>
            <a:off x="188915" y="3826984"/>
            <a:ext cx="3849686" cy="2827816"/>
          </a:xfrm>
          <a:prstGeom prst="rect">
            <a:avLst/>
          </a:prstGeom>
        </p:spPr>
      </p:pic>
      <p:sp>
        <p:nvSpPr>
          <p:cNvPr id="13" name="Rectangle 12">
            <a:extLst>
              <a:ext uri="{FF2B5EF4-FFF2-40B4-BE49-F238E27FC236}">
                <a16:creationId xmlns:a16="http://schemas.microsoft.com/office/drawing/2014/main" id="{172CFC0E-5D8C-4B14-8FEC-FC5E4F3A812B}"/>
              </a:ext>
            </a:extLst>
          </p:cNvPr>
          <p:cNvSpPr/>
          <p:nvPr/>
        </p:nvSpPr>
        <p:spPr>
          <a:xfrm>
            <a:off x="0" y="0"/>
            <a:ext cx="12192000" cy="6876084"/>
          </a:xfrm>
          <a:prstGeom prst="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latin typeface="Bahnschrift SemiLight" panose="020B0502040204020203" pitchFamily="34" charset="0"/>
              </a:rPr>
              <a:t>. </a:t>
            </a:r>
          </a:p>
        </p:txBody>
      </p:sp>
      <p:sp>
        <p:nvSpPr>
          <p:cNvPr id="17" name="TextBox 16">
            <a:extLst>
              <a:ext uri="{FF2B5EF4-FFF2-40B4-BE49-F238E27FC236}">
                <a16:creationId xmlns:a16="http://schemas.microsoft.com/office/drawing/2014/main" id="{506D4B41-AADB-40BF-B663-E931921E6472}"/>
              </a:ext>
            </a:extLst>
          </p:cNvPr>
          <p:cNvSpPr txBox="1"/>
          <p:nvPr/>
        </p:nvSpPr>
        <p:spPr>
          <a:xfrm>
            <a:off x="5635799" y="182722"/>
            <a:ext cx="5810586" cy="2215991"/>
          </a:xfrm>
          <a:prstGeom prst="rect">
            <a:avLst/>
          </a:prstGeom>
          <a:noFill/>
        </p:spPr>
        <p:txBody>
          <a:bodyPr wrap="square" rtlCol="0">
            <a:spAutoFit/>
          </a:bodyPr>
          <a:lstStyle/>
          <a:p>
            <a:r>
              <a:rPr lang="en-GB" sz="2400" b="1" dirty="0">
                <a:latin typeface="Bahnschrift SemiLight" panose="020B0502040204020203" pitchFamily="34" charset="0"/>
              </a:rPr>
              <a:t>Using the skills you already know, add shading and tone to your drawings. You can apply this by using a pencil, or pencil crayons. This will be more effective and add more character to your monster. </a:t>
            </a:r>
          </a:p>
          <a:p>
            <a:endParaRPr lang="en-GB" dirty="0"/>
          </a:p>
        </p:txBody>
      </p:sp>
      <p:pic>
        <p:nvPicPr>
          <p:cNvPr id="3" name="Picture 2">
            <a:extLst>
              <a:ext uri="{FF2B5EF4-FFF2-40B4-BE49-F238E27FC236}">
                <a16:creationId xmlns:a16="http://schemas.microsoft.com/office/drawing/2014/main" id="{DB97C2AC-85D3-4EB5-BB75-78946433ACEB}"/>
              </a:ext>
            </a:extLst>
          </p:cNvPr>
          <p:cNvPicPr>
            <a:picLocks noChangeAspect="1"/>
          </p:cNvPicPr>
          <p:nvPr/>
        </p:nvPicPr>
        <p:blipFill>
          <a:blip r:embed="rId3"/>
          <a:stretch>
            <a:fillRect/>
          </a:stretch>
        </p:blipFill>
        <p:spPr>
          <a:xfrm>
            <a:off x="315575" y="203199"/>
            <a:ext cx="4795267" cy="4391029"/>
          </a:xfrm>
          <a:prstGeom prst="rect">
            <a:avLst/>
          </a:prstGeom>
        </p:spPr>
      </p:pic>
      <p:pic>
        <p:nvPicPr>
          <p:cNvPr id="4" name="Picture 3">
            <a:extLst>
              <a:ext uri="{FF2B5EF4-FFF2-40B4-BE49-F238E27FC236}">
                <a16:creationId xmlns:a16="http://schemas.microsoft.com/office/drawing/2014/main" id="{0FBC58F8-6DBD-43D8-B1A4-63D1F7BF8B5A}"/>
              </a:ext>
            </a:extLst>
          </p:cNvPr>
          <p:cNvPicPr>
            <a:picLocks noChangeAspect="1"/>
          </p:cNvPicPr>
          <p:nvPr/>
        </p:nvPicPr>
        <p:blipFill>
          <a:blip r:embed="rId4"/>
          <a:stretch>
            <a:fillRect/>
          </a:stretch>
        </p:blipFill>
        <p:spPr>
          <a:xfrm>
            <a:off x="6192500" y="2339294"/>
            <a:ext cx="5810585" cy="4315506"/>
          </a:xfrm>
          <a:prstGeom prst="rect">
            <a:avLst/>
          </a:prstGeom>
        </p:spPr>
      </p:pic>
      <p:sp>
        <p:nvSpPr>
          <p:cNvPr id="14" name="TextBox 13">
            <a:extLst>
              <a:ext uri="{FF2B5EF4-FFF2-40B4-BE49-F238E27FC236}">
                <a16:creationId xmlns:a16="http://schemas.microsoft.com/office/drawing/2014/main" id="{F67B6D10-0CED-42DC-AC3F-37D30AD16220}"/>
              </a:ext>
            </a:extLst>
          </p:cNvPr>
          <p:cNvSpPr txBox="1"/>
          <p:nvPr/>
        </p:nvSpPr>
        <p:spPr>
          <a:xfrm>
            <a:off x="285414" y="4645735"/>
            <a:ext cx="5810586" cy="1938992"/>
          </a:xfrm>
          <a:prstGeom prst="rect">
            <a:avLst/>
          </a:prstGeom>
          <a:noFill/>
        </p:spPr>
        <p:txBody>
          <a:bodyPr wrap="square" rtlCol="0">
            <a:spAutoFit/>
          </a:bodyPr>
          <a:lstStyle/>
          <a:p>
            <a:r>
              <a:rPr lang="en-GB" sz="2400" b="1" dirty="0">
                <a:latin typeface="Bahnschrift SemiLight" panose="020B0502040204020203" pitchFamily="34" charset="0"/>
              </a:rPr>
              <a:t>Remember for lighter areas leave a gap between the pencil marks and have them spaced apart.</a:t>
            </a:r>
          </a:p>
          <a:p>
            <a:r>
              <a:rPr lang="en-GB" sz="2400" b="1" dirty="0">
                <a:latin typeface="Bahnschrift SemiLight" panose="020B0502040204020203" pitchFamily="34" charset="0"/>
              </a:rPr>
              <a:t>For darker areas make your pencil marks closer together.</a:t>
            </a:r>
            <a:endParaRPr lang="en-GB" dirty="0"/>
          </a:p>
        </p:txBody>
      </p:sp>
    </p:spTree>
    <p:extLst>
      <p:ext uri="{BB962C8B-B14F-4D97-AF65-F5344CB8AC3E}">
        <p14:creationId xmlns:p14="http://schemas.microsoft.com/office/powerpoint/2010/main" val="2660054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E3EE870-12BF-4C3C-901F-592F897C70F8}"/>
              </a:ext>
            </a:extLst>
          </p:cNvPr>
          <p:cNvPicPr>
            <a:picLocks noChangeAspect="1"/>
          </p:cNvPicPr>
          <p:nvPr/>
        </p:nvPicPr>
        <p:blipFill>
          <a:blip r:embed="rId2"/>
          <a:stretch>
            <a:fillRect/>
          </a:stretch>
        </p:blipFill>
        <p:spPr>
          <a:xfrm>
            <a:off x="188915" y="3826984"/>
            <a:ext cx="3849686" cy="2827816"/>
          </a:xfrm>
          <a:prstGeom prst="rect">
            <a:avLst/>
          </a:prstGeom>
        </p:spPr>
      </p:pic>
      <p:sp>
        <p:nvSpPr>
          <p:cNvPr id="13" name="Rectangle 12">
            <a:extLst>
              <a:ext uri="{FF2B5EF4-FFF2-40B4-BE49-F238E27FC236}">
                <a16:creationId xmlns:a16="http://schemas.microsoft.com/office/drawing/2014/main" id="{172CFC0E-5D8C-4B14-8FEC-FC5E4F3A812B}"/>
              </a:ext>
            </a:extLst>
          </p:cNvPr>
          <p:cNvSpPr/>
          <p:nvPr/>
        </p:nvSpPr>
        <p:spPr>
          <a:xfrm>
            <a:off x="0" y="0"/>
            <a:ext cx="12192000" cy="6876084"/>
          </a:xfrm>
          <a:prstGeom prst="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CAC32A20-1DE2-4016-978A-D4ADA06D758F}"/>
              </a:ext>
            </a:extLst>
          </p:cNvPr>
          <p:cNvPicPr>
            <a:picLocks noChangeAspect="1"/>
          </p:cNvPicPr>
          <p:nvPr/>
        </p:nvPicPr>
        <p:blipFill>
          <a:blip r:embed="rId3"/>
          <a:stretch>
            <a:fillRect/>
          </a:stretch>
        </p:blipFill>
        <p:spPr>
          <a:xfrm>
            <a:off x="6621208" y="3826984"/>
            <a:ext cx="5050091" cy="2873393"/>
          </a:xfrm>
          <a:prstGeom prst="rect">
            <a:avLst/>
          </a:prstGeom>
        </p:spPr>
      </p:pic>
      <p:pic>
        <p:nvPicPr>
          <p:cNvPr id="20" name="Picture 19">
            <a:extLst>
              <a:ext uri="{FF2B5EF4-FFF2-40B4-BE49-F238E27FC236}">
                <a16:creationId xmlns:a16="http://schemas.microsoft.com/office/drawing/2014/main" id="{B09B9F6B-DB7B-48D2-92F4-979518D8E239}"/>
              </a:ext>
            </a:extLst>
          </p:cNvPr>
          <p:cNvPicPr>
            <a:picLocks noChangeAspect="1"/>
          </p:cNvPicPr>
          <p:nvPr/>
        </p:nvPicPr>
        <p:blipFill>
          <a:blip r:embed="rId4"/>
          <a:stretch>
            <a:fillRect/>
          </a:stretch>
        </p:blipFill>
        <p:spPr>
          <a:xfrm>
            <a:off x="188915" y="203200"/>
            <a:ext cx="5951572" cy="6451600"/>
          </a:xfrm>
          <a:prstGeom prst="rect">
            <a:avLst/>
          </a:prstGeom>
        </p:spPr>
      </p:pic>
      <p:sp>
        <p:nvSpPr>
          <p:cNvPr id="17" name="TextBox 16">
            <a:extLst>
              <a:ext uri="{FF2B5EF4-FFF2-40B4-BE49-F238E27FC236}">
                <a16:creationId xmlns:a16="http://schemas.microsoft.com/office/drawing/2014/main" id="{506D4B41-AADB-40BF-B663-E931921E6472}"/>
              </a:ext>
            </a:extLst>
          </p:cNvPr>
          <p:cNvSpPr txBox="1"/>
          <p:nvPr/>
        </p:nvSpPr>
        <p:spPr>
          <a:xfrm>
            <a:off x="6329402" y="2149490"/>
            <a:ext cx="5810586" cy="1846659"/>
          </a:xfrm>
          <a:prstGeom prst="rect">
            <a:avLst/>
          </a:prstGeom>
          <a:noFill/>
        </p:spPr>
        <p:txBody>
          <a:bodyPr wrap="square" rtlCol="0">
            <a:spAutoFit/>
          </a:bodyPr>
          <a:lstStyle/>
          <a:p>
            <a:r>
              <a:rPr lang="en-GB" sz="2400" b="1" dirty="0">
                <a:latin typeface="Bahnschrift SemiLight" panose="020B0502040204020203" pitchFamily="34" charset="0"/>
              </a:rPr>
              <a:t>Try a few different ideas, you can keep parts you like from one of the monsters you have drawn, add new features or draw a completely different monster.</a:t>
            </a:r>
          </a:p>
          <a:p>
            <a:endParaRPr lang="en-GB" dirty="0"/>
          </a:p>
        </p:txBody>
      </p:sp>
      <p:pic>
        <p:nvPicPr>
          <p:cNvPr id="8" name="Picture 7">
            <a:extLst>
              <a:ext uri="{FF2B5EF4-FFF2-40B4-BE49-F238E27FC236}">
                <a16:creationId xmlns:a16="http://schemas.microsoft.com/office/drawing/2014/main" id="{83FC0CF0-F5EE-4C4F-BF72-00DBDB032779}"/>
              </a:ext>
            </a:extLst>
          </p:cNvPr>
          <p:cNvPicPr>
            <a:picLocks noChangeAspect="1"/>
          </p:cNvPicPr>
          <p:nvPr/>
        </p:nvPicPr>
        <p:blipFill>
          <a:blip r:embed="rId5"/>
          <a:stretch>
            <a:fillRect/>
          </a:stretch>
        </p:blipFill>
        <p:spPr>
          <a:xfrm>
            <a:off x="4718957" y="157921"/>
            <a:ext cx="7151914" cy="1991569"/>
          </a:xfrm>
          <a:prstGeom prst="rect">
            <a:avLst/>
          </a:prstGeom>
        </p:spPr>
      </p:pic>
    </p:spTree>
    <p:extLst>
      <p:ext uri="{BB962C8B-B14F-4D97-AF65-F5344CB8AC3E}">
        <p14:creationId xmlns:p14="http://schemas.microsoft.com/office/powerpoint/2010/main" val="1550935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E3EE870-12BF-4C3C-901F-592F897C70F8}"/>
              </a:ext>
            </a:extLst>
          </p:cNvPr>
          <p:cNvPicPr>
            <a:picLocks noChangeAspect="1"/>
          </p:cNvPicPr>
          <p:nvPr/>
        </p:nvPicPr>
        <p:blipFill>
          <a:blip r:embed="rId2"/>
          <a:stretch>
            <a:fillRect/>
          </a:stretch>
        </p:blipFill>
        <p:spPr>
          <a:xfrm>
            <a:off x="188915" y="3826984"/>
            <a:ext cx="3849686" cy="2827816"/>
          </a:xfrm>
          <a:prstGeom prst="rect">
            <a:avLst/>
          </a:prstGeom>
        </p:spPr>
      </p:pic>
      <p:sp>
        <p:nvSpPr>
          <p:cNvPr id="13" name="Rectangle 12">
            <a:extLst>
              <a:ext uri="{FF2B5EF4-FFF2-40B4-BE49-F238E27FC236}">
                <a16:creationId xmlns:a16="http://schemas.microsoft.com/office/drawing/2014/main" id="{172CFC0E-5D8C-4B14-8FEC-FC5E4F3A812B}"/>
              </a:ext>
            </a:extLst>
          </p:cNvPr>
          <p:cNvSpPr/>
          <p:nvPr/>
        </p:nvSpPr>
        <p:spPr>
          <a:xfrm>
            <a:off x="0" y="-9042"/>
            <a:ext cx="12192000" cy="6876084"/>
          </a:xfrm>
          <a:prstGeom prst="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06D4B41-AADB-40BF-B663-E931921E6472}"/>
              </a:ext>
            </a:extLst>
          </p:cNvPr>
          <p:cNvSpPr txBox="1"/>
          <p:nvPr/>
        </p:nvSpPr>
        <p:spPr>
          <a:xfrm>
            <a:off x="4824415" y="417736"/>
            <a:ext cx="7392600" cy="1107996"/>
          </a:xfrm>
          <a:prstGeom prst="rect">
            <a:avLst/>
          </a:prstGeom>
          <a:noFill/>
        </p:spPr>
        <p:txBody>
          <a:bodyPr wrap="square" rtlCol="0">
            <a:spAutoFit/>
          </a:bodyPr>
          <a:lstStyle/>
          <a:p>
            <a:r>
              <a:rPr lang="en-GB" sz="2400" b="1" dirty="0">
                <a:latin typeface="Bahnschrift SemiLight" panose="020B0502040204020203" pitchFamily="34" charset="0"/>
              </a:rPr>
              <a:t>Use images from books, google and you can also follow videos on YouTube.</a:t>
            </a:r>
          </a:p>
          <a:p>
            <a:endParaRPr lang="en-GB" dirty="0"/>
          </a:p>
        </p:txBody>
      </p:sp>
      <p:sp>
        <p:nvSpPr>
          <p:cNvPr id="3" name="TextBox 2">
            <a:extLst>
              <a:ext uri="{FF2B5EF4-FFF2-40B4-BE49-F238E27FC236}">
                <a16:creationId xmlns:a16="http://schemas.microsoft.com/office/drawing/2014/main" id="{2DA47C0D-7EB6-468F-9BD6-46EBC5B1C19A}"/>
              </a:ext>
            </a:extLst>
          </p:cNvPr>
          <p:cNvSpPr txBox="1"/>
          <p:nvPr/>
        </p:nvSpPr>
        <p:spPr>
          <a:xfrm>
            <a:off x="327800" y="1147464"/>
            <a:ext cx="12053115" cy="4093428"/>
          </a:xfrm>
          <a:prstGeom prst="rect">
            <a:avLst/>
          </a:prstGeom>
          <a:noFill/>
        </p:spPr>
        <p:txBody>
          <a:bodyPr wrap="square" rtlCol="0">
            <a:spAutoFit/>
          </a:bodyPr>
          <a:lstStyle/>
          <a:p>
            <a:endParaRPr lang="en-GB" dirty="0">
              <a:hlinkClick r:id="rId3"/>
            </a:endParaRPr>
          </a:p>
          <a:p>
            <a:r>
              <a:rPr lang="en-GB" sz="3200" dirty="0">
                <a:hlinkClick r:id="rId3"/>
              </a:rPr>
              <a:t>https://www.youtube.com/watch?v=2PI7eZ8zQG0</a:t>
            </a:r>
            <a:r>
              <a:rPr lang="en-GB" sz="3200" dirty="0"/>
              <a:t> –Grendel</a:t>
            </a:r>
          </a:p>
          <a:p>
            <a:endParaRPr lang="en-GB" sz="3200" dirty="0"/>
          </a:p>
          <a:p>
            <a:r>
              <a:rPr lang="en-GB" sz="3200" dirty="0">
                <a:hlinkClick r:id="rId4"/>
              </a:rPr>
              <a:t>https://www.youtube.com/watch?v=mM71LoetVQ4-</a:t>
            </a:r>
            <a:r>
              <a:rPr lang="en-GB" sz="3200" dirty="0"/>
              <a:t> Peak Monster</a:t>
            </a:r>
          </a:p>
          <a:p>
            <a:endParaRPr lang="en-GB" sz="3200" dirty="0"/>
          </a:p>
          <a:p>
            <a:r>
              <a:rPr lang="en-GB" sz="3200" dirty="0">
                <a:hlinkClick r:id="rId5"/>
              </a:rPr>
              <a:t>https://my-how-to-draw.com/how-to-draw-monsters.html-</a:t>
            </a:r>
            <a:r>
              <a:rPr lang="en-GB" sz="3200" dirty="0"/>
              <a:t> Monster</a:t>
            </a:r>
          </a:p>
          <a:p>
            <a:endParaRPr lang="en-GB" sz="3200" dirty="0"/>
          </a:p>
          <a:p>
            <a:endParaRPr lang="en-GB" sz="3200" dirty="0"/>
          </a:p>
          <a:p>
            <a:endParaRPr lang="en-GB" dirty="0"/>
          </a:p>
        </p:txBody>
      </p:sp>
      <p:pic>
        <p:nvPicPr>
          <p:cNvPr id="4" name="Picture 3">
            <a:extLst>
              <a:ext uri="{FF2B5EF4-FFF2-40B4-BE49-F238E27FC236}">
                <a16:creationId xmlns:a16="http://schemas.microsoft.com/office/drawing/2014/main" id="{EF43E79C-1C12-473B-BFDC-FA85FFB5011F}"/>
              </a:ext>
            </a:extLst>
          </p:cNvPr>
          <p:cNvPicPr>
            <a:picLocks noChangeAspect="1"/>
          </p:cNvPicPr>
          <p:nvPr/>
        </p:nvPicPr>
        <p:blipFill>
          <a:blip r:embed="rId6"/>
          <a:stretch>
            <a:fillRect/>
          </a:stretch>
        </p:blipFill>
        <p:spPr>
          <a:xfrm rot="21444233">
            <a:off x="204794" y="494779"/>
            <a:ext cx="3419476" cy="778596"/>
          </a:xfrm>
          <a:prstGeom prst="rect">
            <a:avLst/>
          </a:prstGeom>
        </p:spPr>
      </p:pic>
      <p:sp>
        <p:nvSpPr>
          <p:cNvPr id="5" name="Rectangle: Diagonal Corners Rounded 4">
            <a:extLst>
              <a:ext uri="{FF2B5EF4-FFF2-40B4-BE49-F238E27FC236}">
                <a16:creationId xmlns:a16="http://schemas.microsoft.com/office/drawing/2014/main" id="{4467D483-BF0A-4C65-BE35-82E2E16E3003}"/>
              </a:ext>
            </a:extLst>
          </p:cNvPr>
          <p:cNvSpPr/>
          <p:nvPr/>
        </p:nvSpPr>
        <p:spPr>
          <a:xfrm>
            <a:off x="419100" y="4203700"/>
            <a:ext cx="11226800" cy="2236564"/>
          </a:xfrm>
          <a:prstGeom prst="round2DiagRect">
            <a:avLst/>
          </a:prstGeom>
          <a:pattFill prst="divot">
            <a:fgClr>
              <a:schemeClr val="accent4">
                <a:lumMod val="20000"/>
                <a:lumOff val="80000"/>
              </a:schemeClr>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8BB0D4D7-0187-4E48-A4DE-A8759D311096}"/>
              </a:ext>
            </a:extLst>
          </p:cNvPr>
          <p:cNvSpPr txBox="1"/>
          <p:nvPr/>
        </p:nvSpPr>
        <p:spPr>
          <a:xfrm>
            <a:off x="947057" y="4406655"/>
            <a:ext cx="10368643" cy="1754326"/>
          </a:xfrm>
          <a:prstGeom prst="rect">
            <a:avLst/>
          </a:prstGeom>
          <a:noFill/>
        </p:spPr>
        <p:txBody>
          <a:bodyPr wrap="square" rtlCol="0">
            <a:spAutoFit/>
          </a:bodyPr>
          <a:lstStyle/>
          <a:p>
            <a:r>
              <a:rPr lang="en-GB" sz="3600" b="1" i="1" u="sng" dirty="0"/>
              <a:t>I would like you to sketch a few different ideas for your monster and choose which one you would like to use for your final piece next week.</a:t>
            </a:r>
          </a:p>
        </p:txBody>
      </p:sp>
    </p:spTree>
    <p:extLst>
      <p:ext uri="{BB962C8B-B14F-4D97-AF65-F5344CB8AC3E}">
        <p14:creationId xmlns:p14="http://schemas.microsoft.com/office/powerpoint/2010/main" val="823163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406</Words>
  <Application>Microsoft Office PowerPoint</Application>
  <PresentationFormat>Widescreen</PresentationFormat>
  <Paragraphs>24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Bahnschrift SemiLight</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Staff</cp:lastModifiedBy>
  <cp:revision>10</cp:revision>
  <dcterms:created xsi:type="dcterms:W3CDTF">2021-01-20T15:20:36Z</dcterms:created>
  <dcterms:modified xsi:type="dcterms:W3CDTF">2021-01-20T16:36:08Z</dcterms:modified>
</cp:coreProperties>
</file>