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handoutMasterIdLst>
    <p:handoutMasterId r:id="rId19"/>
  </p:handoutMasterIdLst>
  <p:sldIdLst>
    <p:sldId id="256" r:id="rId5"/>
    <p:sldId id="288" r:id="rId6"/>
    <p:sldId id="290" r:id="rId7"/>
    <p:sldId id="293" r:id="rId8"/>
    <p:sldId id="292" r:id="rId9"/>
    <p:sldId id="305" r:id="rId10"/>
    <p:sldId id="304" r:id="rId11"/>
    <p:sldId id="300" r:id="rId12"/>
    <p:sldId id="307" r:id="rId13"/>
    <p:sldId id="303" r:id="rId14"/>
    <p:sldId id="301" r:id="rId15"/>
    <p:sldId id="299" r:id="rId16"/>
    <p:sldId id="30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16D9F66E-5EB9-4882-86FB-DCBF35E3C3E4}">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274" autoAdjust="0"/>
  </p:normalViewPr>
  <p:slideViewPr>
    <p:cSldViewPr snapToGrid="0">
      <p:cViewPr varScale="1">
        <p:scale>
          <a:sx n="70" d="100"/>
          <a:sy n="70" d="100"/>
        </p:scale>
        <p:origin x="702" y="60"/>
      </p:cViewPr>
      <p:guideLst>
        <p:guide pos="3840"/>
        <p:guide orient="horz" pos="2160"/>
      </p:guideLst>
    </p:cSldViewPr>
  </p:slideViewPr>
  <p:outlineViewPr>
    <p:cViewPr>
      <p:scale>
        <a:sx n="33" d="100"/>
        <a:sy n="33" d="100"/>
      </p:scale>
      <p:origin x="0" y="6258"/>
    </p:cViewPr>
  </p:outlin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9/15/2025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9/15/2025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223563" y="2575407"/>
            <a:ext cx="4688853"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0" name="Group 39"/>
          <p:cNvGrpSpPr/>
          <p:nvPr/>
        </p:nvGrpSpPr>
        <p:grpSpPr>
          <a:xfrm rot="18988672">
            <a:off x="68557" y="189622"/>
            <a:ext cx="517230"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49" name="Freeform 500"/>
          <p:cNvSpPr>
            <a:spLocks/>
          </p:cNvSpPr>
          <p:nvPr/>
        </p:nvSpPr>
        <p:spPr bwMode="auto">
          <a:xfrm>
            <a:off x="3284322" y="4664178"/>
            <a:ext cx="8902911"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grpSp>
        <p:nvGrpSpPr>
          <p:cNvPr id="50" name="Group 49"/>
          <p:cNvGrpSpPr/>
          <p:nvPr/>
        </p:nvGrpSpPr>
        <p:grpSpPr>
          <a:xfrm>
            <a:off x="11434163" y="6542"/>
            <a:ext cx="679129"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59" name="Freeform 413"/>
          <p:cNvSpPr>
            <a:spLocks/>
          </p:cNvSpPr>
          <p:nvPr/>
        </p:nvSpPr>
        <p:spPr bwMode="auto">
          <a:xfrm>
            <a:off x="-23365" y="3007512"/>
            <a:ext cx="12188952"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414"/>
          <p:cNvSpPr>
            <a:spLocks/>
          </p:cNvSpPr>
          <p:nvPr/>
        </p:nvSpPr>
        <p:spPr bwMode="auto">
          <a:xfrm>
            <a:off x="-23365" y="3324746"/>
            <a:ext cx="12188952"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61" name="Group 5"/>
          <p:cNvGrpSpPr>
            <a:grpSpLocks noChangeAspect="1"/>
          </p:cNvGrpSpPr>
          <p:nvPr/>
        </p:nvGrpSpPr>
        <p:grpSpPr bwMode="auto">
          <a:xfrm>
            <a:off x="-1519" y="854145"/>
            <a:ext cx="1881474"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81" name="Group 33"/>
          <p:cNvGrpSpPr>
            <a:grpSpLocks noChangeAspect="1"/>
          </p:cNvGrpSpPr>
          <p:nvPr/>
        </p:nvGrpSpPr>
        <p:grpSpPr bwMode="auto">
          <a:xfrm>
            <a:off x="1714988" y="4544219"/>
            <a:ext cx="1873268"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87" name="Group 43"/>
          <p:cNvGrpSpPr>
            <a:grpSpLocks noChangeAspect="1"/>
          </p:cNvGrpSpPr>
          <p:nvPr/>
        </p:nvGrpSpPr>
        <p:grpSpPr bwMode="auto">
          <a:xfrm>
            <a:off x="1168399" y="5011046"/>
            <a:ext cx="1497013"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4" name="Group 93"/>
          <p:cNvGrpSpPr/>
          <p:nvPr/>
        </p:nvGrpSpPr>
        <p:grpSpPr>
          <a:xfrm>
            <a:off x="-21971" y="4350236"/>
            <a:ext cx="1696783"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9" name="Group 43"/>
          <p:cNvGrpSpPr>
            <a:grpSpLocks noChangeAspect="1"/>
          </p:cNvGrpSpPr>
          <p:nvPr/>
        </p:nvGrpSpPr>
        <p:grpSpPr bwMode="auto">
          <a:xfrm>
            <a:off x="2911336" y="4572470"/>
            <a:ext cx="1850498"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06" name="Group 105"/>
          <p:cNvGrpSpPr/>
          <p:nvPr/>
        </p:nvGrpSpPr>
        <p:grpSpPr>
          <a:xfrm rot="1576354">
            <a:off x="11125791" y="2895976"/>
            <a:ext cx="1030189"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115" name="Freeform 8"/>
          <p:cNvSpPr>
            <a:spLocks/>
          </p:cNvSpPr>
          <p:nvPr/>
        </p:nvSpPr>
        <p:spPr bwMode="auto">
          <a:xfrm>
            <a:off x="4042661" y="5351893"/>
            <a:ext cx="349250"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6" name="Freeform 115"/>
          <p:cNvSpPr/>
          <p:nvPr/>
        </p:nvSpPr>
        <p:spPr>
          <a:xfrm>
            <a:off x="-28233" y="3533670"/>
            <a:ext cx="12139450"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7" name="Group 116"/>
          <p:cNvGrpSpPr/>
          <p:nvPr/>
        </p:nvGrpSpPr>
        <p:grpSpPr>
          <a:xfrm rot="198573">
            <a:off x="1199275" y="2684218"/>
            <a:ext cx="2154692"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p:spPr>
          <p:txBody>
            <a:bodyPr vert="horz" wrap="square" lIns="91440" tIns="45720" rIns="91440" bIns="45720" numCol="1" anchor="t" anchorCtr="0" compatLnSpc="1">
              <a:prstTxWarp prst="textNoShape">
                <a:avLst/>
              </a:prstTxWarp>
            </a:bodyPr>
            <a:lstStyle/>
            <a:p>
              <a:endParaRPr/>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p:spPr>
          <p:txBody>
            <a:bodyPr vert="horz" wrap="square" lIns="91440" tIns="45720" rIns="91440" bIns="45720" numCol="1" anchor="t" anchorCtr="0" compatLnSpc="1">
              <a:prstTxWarp prst="textNoShape">
                <a:avLst/>
              </a:prstTxWarp>
            </a:bodyPr>
            <a:lstStyle/>
            <a:p>
              <a:endParaRPr/>
            </a:p>
          </p:txBody>
        </p:sp>
      </p:grpSp>
      <p:grpSp>
        <p:nvGrpSpPr>
          <p:cNvPr id="146" name="Group 5"/>
          <p:cNvGrpSpPr>
            <a:grpSpLocks noChangeAspect="1"/>
          </p:cNvGrpSpPr>
          <p:nvPr/>
        </p:nvGrpSpPr>
        <p:grpSpPr bwMode="auto">
          <a:xfrm>
            <a:off x="9167354" y="4138360"/>
            <a:ext cx="3023057"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71" name="Group 64"/>
          <p:cNvGrpSpPr>
            <a:grpSpLocks noChangeAspect="1"/>
          </p:cNvGrpSpPr>
          <p:nvPr/>
        </p:nvGrpSpPr>
        <p:grpSpPr bwMode="auto">
          <a:xfrm rot="12827499" flipH="1">
            <a:off x="11360417" y="2338535"/>
            <a:ext cx="483752"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ctrTitle"/>
          </p:nvPr>
        </p:nvSpPr>
        <p:spPr>
          <a:xfrm>
            <a:off x="2681288" y="165020"/>
            <a:ext cx="9360418" cy="2263258"/>
          </a:xfrm>
        </p:spPr>
        <p:txBody>
          <a:bodyPr anchor="b">
            <a:normAutofit/>
          </a:bodyPr>
          <a:lstStyle>
            <a:lvl1pPr algn="ctr">
              <a:defRPr sz="6600"/>
            </a:lvl1pPr>
          </a:lstStyle>
          <a:p>
            <a:r>
              <a:rPr lang="en-US"/>
              <a:t>Click to edit Master title style</a:t>
            </a:r>
            <a:endParaRPr/>
          </a:p>
        </p:txBody>
      </p:sp>
      <p:sp>
        <p:nvSpPr>
          <p:cNvPr id="3" name="Subtitle 2"/>
          <p:cNvSpPr>
            <a:spLocks noGrp="1"/>
          </p:cNvSpPr>
          <p:nvPr>
            <p:ph type="subTitle" idx="1"/>
          </p:nvPr>
        </p:nvSpPr>
        <p:spPr>
          <a:xfrm>
            <a:off x="3903329" y="2476917"/>
            <a:ext cx="6916336" cy="1771600"/>
          </a:xfrm>
        </p:spPr>
        <p:txBody>
          <a:bodyPr>
            <a:normAutofit/>
          </a:bodyPr>
          <a:lstStyle>
            <a:lvl1pPr marL="0" indent="0" algn="ctr">
              <a:spcBef>
                <a:spcPts val="0"/>
              </a:spcBef>
              <a:buNone/>
              <a:defRPr sz="4800" cap="none" baseline="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9/15/2025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3999" y="1485900"/>
            <a:ext cx="9144001" cy="2933700"/>
          </a:xfrm>
        </p:spPr>
        <p:txBody>
          <a:bodyPr anchor="b">
            <a:normAutofit/>
          </a:bodyPr>
          <a:lstStyle>
            <a:lvl1pPr algn="l">
              <a:defRPr sz="5200" b="0"/>
            </a:lvl1pPr>
          </a:lstStyle>
          <a:p>
            <a:r>
              <a:rPr lang="en-US"/>
              <a:t>Click to edit Master title style</a:t>
            </a:r>
            <a:endParaRPr/>
          </a:p>
        </p:txBody>
      </p:sp>
      <p:sp>
        <p:nvSpPr>
          <p:cNvPr id="3" name="Text Placeholder 2"/>
          <p:cNvSpPr>
            <a:spLocks noGrp="1"/>
          </p:cNvSpPr>
          <p:nvPr>
            <p:ph type="body" idx="1"/>
          </p:nvPr>
        </p:nvSpPr>
        <p:spPr>
          <a:xfrm>
            <a:off x="1522413" y="4454034"/>
            <a:ext cx="9144000" cy="1184766"/>
          </a:xfrm>
        </p:spPr>
        <p:txBody>
          <a:bodyPr anchor="t">
            <a:normAutofit/>
          </a:bodyPr>
          <a:lstStyle>
            <a:lvl1pPr marL="0" indent="0" algn="l">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9/15/2025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28572" y="1485900"/>
            <a:ext cx="4480560" cy="412394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7169" y="1485900"/>
            <a:ext cx="4480560" cy="4123944"/>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F12952B5-7A2F-4CC8-B7CE-9234E21C2837}" type="datetime1">
              <a:rPr lang="en-US" smtClean="0"/>
              <a:t>9/15/2025</a:t>
            </a:fld>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392521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528572" y="1376018"/>
            <a:ext cx="4480560" cy="768096"/>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8572" y="2144114"/>
            <a:ext cx="4480560" cy="3494686"/>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7169" y="1376018"/>
            <a:ext cx="4480560" cy="768096"/>
          </a:xfrm>
        </p:spPr>
        <p:txBody>
          <a:bodyPr anchor="ctr">
            <a:norm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7169" y="2144114"/>
            <a:ext cx="4480560" cy="3494686"/>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CE1DA07A-9201-4B4B-BAF2-015AFA30F520}" type="datetime1">
              <a:rPr lang="en-US" smtClean="0"/>
              <a:t>9/15/2025</a:t>
            </a:fld>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003700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8643511" y="3888584"/>
            <a:ext cx="213014"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p:spPr>
        <p:txBody>
          <a:bodyPr vert="horz" wrap="square" lIns="91440" tIns="45720" rIns="91440" bIns="45720" numCol="1" anchor="t" anchorCtr="0" compatLnSpc="1">
            <a:prstTxWarp prst="textNoShape">
              <a:avLst/>
            </a:prstTxWarp>
          </a:bodyPr>
          <a:lstStyle/>
          <a:p>
            <a:endParaRPr/>
          </a:p>
        </p:txBody>
      </p:sp>
      <p:sp>
        <p:nvSpPr>
          <p:cNvPr id="7" name="Freeform 50"/>
          <p:cNvSpPr>
            <a:spLocks/>
          </p:cNvSpPr>
          <p:nvPr/>
        </p:nvSpPr>
        <p:spPr bwMode="auto">
          <a:xfrm>
            <a:off x="6780212" y="4191000"/>
            <a:ext cx="540996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 name="Freeform 51"/>
          <p:cNvSpPr>
            <a:spLocks/>
          </p:cNvSpPr>
          <p:nvPr/>
        </p:nvSpPr>
        <p:spPr bwMode="auto">
          <a:xfrm>
            <a:off x="-125" y="4572000"/>
            <a:ext cx="11415276"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nvGrpSpPr>
          <p:cNvPr id="9" name="Group 69"/>
          <p:cNvGrpSpPr>
            <a:grpSpLocks noChangeAspect="1"/>
          </p:cNvGrpSpPr>
          <p:nvPr/>
        </p:nvGrpSpPr>
        <p:grpSpPr bwMode="auto">
          <a:xfrm flipH="1">
            <a:off x="9732236" y="958654"/>
            <a:ext cx="1400819"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93" name="Group 69"/>
          <p:cNvGrpSpPr>
            <a:grpSpLocks noChangeAspect="1"/>
          </p:cNvGrpSpPr>
          <p:nvPr/>
        </p:nvGrpSpPr>
        <p:grpSpPr bwMode="auto">
          <a:xfrm>
            <a:off x="10895012" y="1248597"/>
            <a:ext cx="1254796"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77" name="Group 69"/>
          <p:cNvGrpSpPr>
            <a:grpSpLocks noChangeAspect="1"/>
          </p:cNvGrpSpPr>
          <p:nvPr/>
        </p:nvGrpSpPr>
        <p:grpSpPr bwMode="auto">
          <a:xfrm>
            <a:off x="9087454" y="2736976"/>
            <a:ext cx="906206"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60" name="Group 50"/>
          <p:cNvGrpSpPr>
            <a:grpSpLocks noChangeAspect="1"/>
          </p:cNvGrpSpPr>
          <p:nvPr/>
        </p:nvGrpSpPr>
        <p:grpSpPr bwMode="auto">
          <a:xfrm>
            <a:off x="10514012" y="2438400"/>
            <a:ext cx="1485016"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89" name="Group 5"/>
          <p:cNvGrpSpPr>
            <a:grpSpLocks noChangeAspect="1"/>
          </p:cNvGrpSpPr>
          <p:nvPr/>
        </p:nvGrpSpPr>
        <p:grpSpPr bwMode="auto">
          <a:xfrm>
            <a:off x="7988059" y="2988645"/>
            <a:ext cx="2439575"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310" name="Freeform 52"/>
          <p:cNvSpPr>
            <a:spLocks/>
          </p:cNvSpPr>
          <p:nvPr/>
        </p:nvSpPr>
        <p:spPr bwMode="auto">
          <a:xfrm>
            <a:off x="0" y="5181600"/>
            <a:ext cx="11163675"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grpSp>
        <p:nvGrpSpPr>
          <p:cNvPr id="311" name="Group 29"/>
          <p:cNvGrpSpPr>
            <a:grpSpLocks noChangeAspect="1"/>
          </p:cNvGrpSpPr>
          <p:nvPr/>
        </p:nvGrpSpPr>
        <p:grpSpPr bwMode="auto">
          <a:xfrm flipH="1">
            <a:off x="9191537" y="4800600"/>
            <a:ext cx="2998875"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48" name="Group 347"/>
          <p:cNvGrpSpPr/>
          <p:nvPr/>
        </p:nvGrpSpPr>
        <p:grpSpPr>
          <a:xfrm>
            <a:off x="-1588" y="3799401"/>
            <a:ext cx="4386410"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grpSp>
        <p:nvGrpSpPr>
          <p:cNvPr id="422" name="Group 52"/>
          <p:cNvGrpSpPr>
            <a:grpSpLocks noChangeAspect="1"/>
          </p:cNvGrpSpPr>
          <p:nvPr/>
        </p:nvGrpSpPr>
        <p:grpSpPr bwMode="auto">
          <a:xfrm rot="19948164">
            <a:off x="369246" y="506291"/>
            <a:ext cx="892898"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31" name="Group 52"/>
          <p:cNvGrpSpPr>
            <a:grpSpLocks noChangeAspect="1"/>
          </p:cNvGrpSpPr>
          <p:nvPr/>
        </p:nvGrpSpPr>
        <p:grpSpPr bwMode="auto">
          <a:xfrm rot="5825446">
            <a:off x="11635759" y="394369"/>
            <a:ext cx="408172" cy="467084"/>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40" name="Group 66"/>
          <p:cNvGrpSpPr>
            <a:grpSpLocks noChangeAspect="1"/>
          </p:cNvGrpSpPr>
          <p:nvPr/>
        </p:nvGrpSpPr>
        <p:grpSpPr bwMode="auto">
          <a:xfrm>
            <a:off x="23436" y="3048994"/>
            <a:ext cx="388175"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title"/>
          </p:nvPr>
        </p:nvSpPr>
        <p:spPr>
          <a:xfrm>
            <a:off x="2034904" y="828876"/>
            <a:ext cx="6058552" cy="3507549"/>
          </a:xfrm>
        </p:spPr>
        <p:txBody>
          <a:bodyPr anchor="ctr">
            <a:normAutofit/>
          </a:bodyPr>
          <a:lstStyle>
            <a:lvl1pPr algn="ctr">
              <a:defRPr sz="6000"/>
            </a:lvl1p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9E583DDF-CA54-461A-A486-592D2374C532}" type="datetimeFigureOut">
              <a:rPr lang="en-US"/>
              <a:t>9/15/2025</a:t>
            </a:fld>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9E583DDF-CA54-461A-A486-592D2374C532}" type="datetimeFigureOut">
              <a:rPr lang="en-US"/>
              <a:t>9/15/2025</a:t>
            </a:fld>
            <a:endParaRPr/>
          </a:p>
        </p:txBody>
      </p:sp>
      <p:sp>
        <p:nvSpPr>
          <p:cNvPr id="4" name="Slide Number Placeholder 3"/>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1188720"/>
            <a:ext cx="3108960" cy="2286000"/>
          </a:xfrm>
        </p:spPr>
        <p:txBody>
          <a:bodyPr anchor="b">
            <a:normAutofit/>
          </a:bodyPr>
          <a:lstStyle>
            <a:lvl1pPr>
              <a:defRPr sz="3400" b="0"/>
            </a:lvl1pPr>
          </a:lstStyle>
          <a:p>
            <a:r>
              <a:rPr lang="en-US"/>
              <a:t>Click to edit Master title style</a:t>
            </a:r>
            <a:endParaRPr/>
          </a:p>
        </p:txBody>
      </p:sp>
      <p:sp>
        <p:nvSpPr>
          <p:cNvPr id="3" name="Content Placeholder 2"/>
          <p:cNvSpPr>
            <a:spLocks noGrp="1"/>
          </p:cNvSpPr>
          <p:nvPr>
            <p:ph idx="1"/>
          </p:nvPr>
        </p:nvSpPr>
        <p:spPr>
          <a:xfrm>
            <a:off x="4480560" y="457200"/>
            <a:ext cx="6675120" cy="59436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1097280" y="3474720"/>
            <a:ext cx="3108960" cy="137160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9E583DDF-CA54-461A-A486-592D2374C532}" type="datetimeFigureOut">
              <a:rPr lang="en-US"/>
              <a:t>9/15/2025</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1188720"/>
            <a:ext cx="3108960" cy="2286000"/>
          </a:xfrm>
        </p:spPr>
        <p:txBody>
          <a:bodyPr anchor="b">
            <a:normAutofit/>
          </a:bodyPr>
          <a:lstStyle>
            <a:lvl1pPr>
              <a:defRPr sz="34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4480560" y="457200"/>
            <a:ext cx="6675120" cy="5943600"/>
          </a:xfrm>
          <a:solidFill>
            <a:schemeClr val="bg1">
              <a:lumMod val="95000"/>
            </a:schemeClr>
          </a:solidFill>
        </p:spPr>
        <p:txBody>
          <a:bodyPr>
            <a:normAutofit/>
          </a:bodyPr>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1097280" y="3474720"/>
            <a:ext cx="3108960" cy="137160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9E583DDF-CA54-461A-A486-592D2374C532}" type="datetimeFigureOut">
              <a:rPr lang="en-US"/>
              <a:t>9/15/2025</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9/15/2025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92666"/>
            <a:ext cx="2628900" cy="5579533"/>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592666"/>
            <a:ext cx="7734300" cy="55795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9E583DDF-CA54-461A-A486-592D2374C532}" type="datetimeFigureOut">
              <a:rPr lang="en-US"/>
              <a:t>9/15/2025</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8761412" y="5521528"/>
            <a:ext cx="342876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sp>
        <p:nvSpPr>
          <p:cNvPr id="8" name="Freeform 51"/>
          <p:cNvSpPr>
            <a:spLocks/>
          </p:cNvSpPr>
          <p:nvPr/>
        </p:nvSpPr>
        <p:spPr bwMode="auto">
          <a:xfrm>
            <a:off x="0" y="5652178"/>
            <a:ext cx="11415151"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p:spPr>
        <p:txBody>
          <a:bodyPr vert="horz" wrap="square" lIns="91440" tIns="45720" rIns="91440" bIns="45720" numCol="1" anchor="t" anchorCtr="0" compatLnSpc="1">
            <a:prstTxWarp prst="textNoShape">
              <a:avLst/>
            </a:prstTxWarp>
          </a:bodyPr>
          <a:lstStyle/>
          <a:p>
            <a:endParaRPr/>
          </a:p>
        </p:txBody>
      </p:sp>
      <p:sp>
        <p:nvSpPr>
          <p:cNvPr id="9" name="Freeform 51"/>
          <p:cNvSpPr>
            <a:spLocks/>
          </p:cNvSpPr>
          <p:nvPr/>
        </p:nvSpPr>
        <p:spPr bwMode="auto">
          <a:xfrm>
            <a:off x="-13749" y="5865035"/>
            <a:ext cx="11415151"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p:spPr>
        <p:txBody>
          <a:bodyPr vert="horz" wrap="square" lIns="91440" tIns="45720" rIns="91440" bIns="45720" numCol="1" anchor="t" anchorCtr="0" compatLnSpc="1">
            <a:prstTxWarp prst="textNoShape">
              <a:avLst/>
            </a:prstTxWarp>
          </a:bodyPr>
          <a:lstStyle/>
          <a:p>
            <a:endParaRPr/>
          </a:p>
        </p:txBody>
      </p:sp>
      <p:grpSp>
        <p:nvGrpSpPr>
          <p:cNvPr id="10" name="Group 66"/>
          <p:cNvGrpSpPr>
            <a:grpSpLocks noChangeAspect="1"/>
          </p:cNvGrpSpPr>
          <p:nvPr/>
        </p:nvGrpSpPr>
        <p:grpSpPr bwMode="auto">
          <a:xfrm>
            <a:off x="11647687" y="947576"/>
            <a:ext cx="426645"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19" name="Group 18"/>
          <p:cNvGrpSpPr/>
          <p:nvPr/>
        </p:nvGrpSpPr>
        <p:grpSpPr>
          <a:xfrm>
            <a:off x="11308927" y="6212029"/>
            <a:ext cx="875471"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26" name="Group 5"/>
          <p:cNvGrpSpPr>
            <a:grpSpLocks noChangeAspect="1"/>
          </p:cNvGrpSpPr>
          <p:nvPr/>
        </p:nvGrpSpPr>
        <p:grpSpPr bwMode="auto">
          <a:xfrm>
            <a:off x="2441" y="2873890"/>
            <a:ext cx="597228"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34" name="Group 16"/>
          <p:cNvGrpSpPr>
            <a:grpSpLocks noChangeAspect="1"/>
          </p:cNvGrpSpPr>
          <p:nvPr/>
        </p:nvGrpSpPr>
        <p:grpSpPr bwMode="auto">
          <a:xfrm>
            <a:off x="139505" y="-13010"/>
            <a:ext cx="1382907"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43" name="Group 28"/>
          <p:cNvGrpSpPr>
            <a:grpSpLocks noChangeAspect="1"/>
          </p:cNvGrpSpPr>
          <p:nvPr/>
        </p:nvGrpSpPr>
        <p:grpSpPr bwMode="auto">
          <a:xfrm>
            <a:off x="0" y="5007562"/>
            <a:ext cx="687853"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52" name="Group 52"/>
          <p:cNvGrpSpPr>
            <a:grpSpLocks noChangeAspect="1"/>
          </p:cNvGrpSpPr>
          <p:nvPr/>
        </p:nvGrpSpPr>
        <p:grpSpPr bwMode="auto">
          <a:xfrm rot="19948164">
            <a:off x="11143247" y="105148"/>
            <a:ext cx="675071"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grpSp>
        <p:nvGrpSpPr>
          <p:cNvPr id="61" name="Group 64"/>
          <p:cNvGrpSpPr>
            <a:grpSpLocks noChangeAspect="1"/>
          </p:cNvGrpSpPr>
          <p:nvPr/>
        </p:nvGrpSpPr>
        <p:grpSpPr bwMode="auto">
          <a:xfrm flipH="1">
            <a:off x="10782665" y="2958792"/>
            <a:ext cx="102824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a:p>
          </p:txBody>
        </p:sp>
      </p:grpSp>
      <p:sp>
        <p:nvSpPr>
          <p:cNvPr id="2" name="Title Placeholder 1"/>
          <p:cNvSpPr>
            <a:spLocks noGrp="1"/>
          </p:cNvSpPr>
          <p:nvPr>
            <p:ph type="title"/>
          </p:nvPr>
        </p:nvSpPr>
        <p:spPr>
          <a:xfrm>
            <a:off x="1524000" y="78910"/>
            <a:ext cx="913373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528572" y="1485900"/>
            <a:ext cx="9134856" cy="415290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522412" y="6601968"/>
            <a:ext cx="6978460" cy="237744"/>
          </a:xfrm>
          <a:prstGeom prst="rect">
            <a:avLst/>
          </a:prstGeom>
        </p:spPr>
        <p:txBody>
          <a:bodyPr vert="horz" lIns="91440" tIns="45720" rIns="91440" bIns="45720" rtlCol="0" anchor="ctr"/>
          <a:lstStyle>
            <a:lvl1pPr algn="l">
              <a:defRPr sz="1200" cap="none" baseline="0">
                <a:solidFill>
                  <a:schemeClr val="tx1"/>
                </a:solidFill>
              </a:defRPr>
            </a:lvl1pPr>
          </a:lstStyle>
          <a:p>
            <a:r>
              <a:rPr lang="en-US" dirty="0"/>
              <a:t>Add a footer</a:t>
            </a:r>
          </a:p>
        </p:txBody>
      </p:sp>
      <p:sp>
        <p:nvSpPr>
          <p:cNvPr id="4" name="Date Placeholder 3"/>
          <p:cNvSpPr>
            <a:spLocks noGrp="1"/>
          </p:cNvSpPr>
          <p:nvPr>
            <p:ph type="dt" sz="half" idx="2"/>
          </p:nvPr>
        </p:nvSpPr>
        <p:spPr>
          <a:xfrm>
            <a:off x="8875776" y="6601968"/>
            <a:ext cx="1063198" cy="193933"/>
          </a:xfrm>
          <a:prstGeom prst="rect">
            <a:avLst/>
          </a:prstGeom>
        </p:spPr>
        <p:txBody>
          <a:bodyPr vert="horz" lIns="91440" tIns="45720" rIns="91440" bIns="45720" rtlCol="0" anchor="ctr"/>
          <a:lstStyle>
            <a:lvl1pPr algn="r">
              <a:defRPr sz="1200">
                <a:solidFill>
                  <a:schemeClr val="tx1"/>
                </a:solidFill>
              </a:defRPr>
            </a:lvl1pPr>
          </a:lstStyle>
          <a:p>
            <a:fld id="{9E583DDF-CA54-461A-A486-592D2374C532}" type="datetimeFigureOut">
              <a:rPr lang="en-US" smtClean="0"/>
              <a:pPr/>
              <a:t>9/15/2025</a:t>
            </a:fld>
            <a:endParaRPr lang="en-US"/>
          </a:p>
        </p:txBody>
      </p:sp>
      <p:sp>
        <p:nvSpPr>
          <p:cNvPr id="6" name="Slide Number Placeholder 5"/>
          <p:cNvSpPr>
            <a:spLocks noGrp="1"/>
          </p:cNvSpPr>
          <p:nvPr>
            <p:ph type="sldNum" sz="quarter" idx="4"/>
          </p:nvPr>
        </p:nvSpPr>
        <p:spPr>
          <a:xfrm>
            <a:off x="10023348" y="6601968"/>
            <a:ext cx="640080" cy="237744"/>
          </a:xfrm>
          <a:prstGeom prst="rect">
            <a:avLst/>
          </a:prstGeom>
        </p:spPr>
        <p:txBody>
          <a:bodyPr vert="horz" lIns="91440" tIns="45720" rIns="91440" bIns="45720" rtlCol="0" anchor="ctr"/>
          <a:lstStyle>
            <a:lvl1pPr algn="r">
              <a:defRPr sz="1200">
                <a:solidFill>
                  <a:schemeClr val="tx1"/>
                </a:solidFill>
              </a:defRPr>
            </a:lvl1pPr>
          </a:lstStyle>
          <a:p>
            <a:fld id="{CA8D9AD5-F248-4919-864A-CFD76CC027D6}" type="slidenum">
              <a:rPr lang="en-US" smtClean="0"/>
              <a:pPr/>
              <a:t>‹#›</a:t>
            </a:fld>
            <a:endParaRPr lang="en-US"/>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3" r:id="rId4"/>
    <p:sldLayoutId id="2147483664"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1"/>
          </a:solidFill>
          <a:latin typeface="+mj-lt"/>
          <a:ea typeface="+mj-ea"/>
          <a:cs typeface="+mj-cs"/>
        </a:defRPr>
      </a:lvl1pPr>
    </p:titleStyle>
    <p:bodyStyle>
      <a:lvl1pPr marL="274320" indent="-228600" algn="l" defTabSz="914400" rtl="0" eaLnBrk="1" latinLnBrk="0" hangingPunct="1">
        <a:lnSpc>
          <a:spcPct val="100000"/>
        </a:lnSpc>
        <a:spcBef>
          <a:spcPts val="1800"/>
        </a:spcBef>
        <a:buClr>
          <a:schemeClr val="tx1">
            <a:lumMod val="75000"/>
            <a:lumOff val="25000"/>
          </a:schemeClr>
        </a:buClr>
        <a:buSzPct val="10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100000"/>
        </a:lnSpc>
        <a:spcBef>
          <a:spcPts val="1000"/>
        </a:spcBef>
        <a:buClr>
          <a:schemeClr val="tx1">
            <a:lumMod val="75000"/>
            <a:lumOff val="25000"/>
          </a:schemeClr>
        </a:buClr>
        <a:buSzPct val="10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100000"/>
        </a:lnSpc>
        <a:spcBef>
          <a:spcPts val="800"/>
        </a:spcBef>
        <a:buClr>
          <a:schemeClr val="tx1">
            <a:lumMod val="75000"/>
            <a:lumOff val="25000"/>
          </a:schemeClr>
        </a:buClr>
        <a:buSzPct val="10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7" pos="384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Welcome to Year 3</a:t>
            </a:r>
          </a:p>
        </p:txBody>
      </p:sp>
      <p:sp>
        <p:nvSpPr>
          <p:cNvPr id="5" name="Subtitle 4"/>
          <p:cNvSpPr>
            <a:spLocks noGrp="1"/>
          </p:cNvSpPr>
          <p:nvPr>
            <p:ph type="subTitle" idx="1"/>
          </p:nvPr>
        </p:nvSpPr>
        <p:spPr/>
        <p:txBody>
          <a:bodyPr/>
          <a:lstStyle/>
          <a:p>
            <a:r>
              <a:rPr lang="en-US" dirty="0"/>
              <a:t>15.9.25</a:t>
            </a:r>
          </a:p>
        </p:txBody>
      </p:sp>
      <p:pic>
        <p:nvPicPr>
          <p:cNvPr id="4" name="Picture 3">
            <a:extLst>
              <a:ext uri="{FF2B5EF4-FFF2-40B4-BE49-F238E27FC236}">
                <a16:creationId xmlns:a16="http://schemas.microsoft.com/office/drawing/2014/main" id="{F9C57C15-4D5B-3A07-2B5A-1E64969BD070}"/>
              </a:ext>
            </a:extLst>
          </p:cNvPr>
          <p:cNvPicPr>
            <a:picLocks noChangeAspect="1"/>
          </p:cNvPicPr>
          <p:nvPr/>
        </p:nvPicPr>
        <p:blipFill>
          <a:blip r:embed="rId2"/>
          <a:stretch>
            <a:fillRect/>
          </a:stretch>
        </p:blipFill>
        <p:spPr>
          <a:xfrm>
            <a:off x="5018041" y="-189125"/>
            <a:ext cx="2952252" cy="1485774"/>
          </a:xfrm>
          <a:prstGeom prst="rect">
            <a:avLst/>
          </a:prstGeom>
        </p:spPr>
      </p:pic>
    </p:spTree>
    <p:extLst>
      <p:ext uri="{BB962C8B-B14F-4D97-AF65-F5344CB8AC3E}">
        <p14:creationId xmlns:p14="http://schemas.microsoft.com/office/powerpoint/2010/main" val="32506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pPr marL="45720">
              <a:lnSpc>
                <a:spcPct val="80000"/>
              </a:lnSpc>
              <a:spcBef>
                <a:spcPts val="1800"/>
              </a:spcBef>
              <a:buClr>
                <a:schemeClr val="tx1">
                  <a:lumMod val="75000"/>
                  <a:lumOff val="25000"/>
                </a:schemeClr>
              </a:buClr>
              <a:buSzPct val="100000"/>
            </a:pPr>
            <a:r>
              <a:rPr lang="en-US" sz="5400" b="1" u="sng" dirty="0">
                <a:latin typeface="Atkinson Hyperlegible" pitchFamily="2" charset="0"/>
                <a:ea typeface="+mn-ea"/>
                <a:cs typeface="+mn-cs"/>
              </a:rPr>
              <a:t>Who’s who?</a:t>
            </a:r>
          </a:p>
        </p:txBody>
      </p:sp>
      <p:sp>
        <p:nvSpPr>
          <p:cNvPr id="14" name="Content Placeholder 13"/>
          <p:cNvSpPr>
            <a:spLocks noGrp="1"/>
          </p:cNvSpPr>
          <p:nvPr>
            <p:ph idx="1"/>
          </p:nvPr>
        </p:nvSpPr>
        <p:spPr/>
        <p:txBody>
          <a:bodyPr>
            <a:normAutofit/>
          </a:bodyPr>
          <a:lstStyle/>
          <a:p>
            <a:r>
              <a:rPr lang="en-US" sz="3200" dirty="0" err="1">
                <a:latin typeface="Atkinson Hyperlegible" pitchFamily="2" charset="0"/>
              </a:rPr>
              <a:t>Mr</a:t>
            </a:r>
            <a:r>
              <a:rPr lang="en-US" sz="3200" dirty="0">
                <a:latin typeface="Atkinson Hyperlegible" pitchFamily="2" charset="0"/>
              </a:rPr>
              <a:t> Haworth – Class Teacher</a:t>
            </a:r>
          </a:p>
          <a:p>
            <a:r>
              <a:rPr lang="en-US" sz="3200" dirty="0">
                <a:latin typeface="Atkinson Hyperlegible" pitchFamily="2" charset="0"/>
              </a:rPr>
              <a:t>Miss O’Keefe– Teaching assistant</a:t>
            </a:r>
          </a:p>
          <a:p>
            <a:endParaRPr lang="en-US" sz="3200" dirty="0">
              <a:latin typeface="Atkinson Hyperlegible" pitchFamily="2" charset="0"/>
            </a:endParaRPr>
          </a:p>
          <a:p>
            <a:r>
              <a:rPr lang="en-US" sz="3200" dirty="0">
                <a:latin typeface="Atkinson Hyperlegible" pitchFamily="2" charset="0"/>
              </a:rPr>
              <a:t>Miss Dark –PE specialist</a:t>
            </a:r>
          </a:p>
          <a:p>
            <a:r>
              <a:rPr lang="en-US" sz="3200" dirty="0">
                <a:latin typeface="Atkinson Hyperlegible" pitchFamily="2" charset="0"/>
              </a:rPr>
              <a:t>Miss O’Keefe – Art specialist</a:t>
            </a:r>
          </a:p>
        </p:txBody>
      </p:sp>
    </p:spTree>
    <p:extLst>
      <p:ext uri="{BB962C8B-B14F-4D97-AF65-F5344CB8AC3E}">
        <p14:creationId xmlns:p14="http://schemas.microsoft.com/office/powerpoint/2010/main" val="1403866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A458CD7-EB24-467B-84E8-9F50306FD83C}"/>
              </a:ext>
            </a:extLst>
          </p:cNvPr>
          <p:cNvPicPr>
            <a:picLocks noGrp="1" noChangeAspect="1"/>
          </p:cNvPicPr>
          <p:nvPr>
            <p:ph sz="half" idx="1"/>
          </p:nvPr>
        </p:nvPicPr>
        <p:blipFill>
          <a:blip r:embed="rId2"/>
          <a:stretch>
            <a:fillRect/>
          </a:stretch>
        </p:blipFill>
        <p:spPr>
          <a:xfrm>
            <a:off x="1533526" y="261257"/>
            <a:ext cx="4302253" cy="5229905"/>
          </a:xfrm>
          <a:prstGeom prst="rect">
            <a:avLst/>
          </a:prstGeom>
        </p:spPr>
      </p:pic>
      <p:sp>
        <p:nvSpPr>
          <p:cNvPr id="8" name="TextBox 7">
            <a:extLst>
              <a:ext uri="{FF2B5EF4-FFF2-40B4-BE49-F238E27FC236}">
                <a16:creationId xmlns:a16="http://schemas.microsoft.com/office/drawing/2014/main" id="{9526D04E-9F2C-41DE-9C86-D1587061B728}"/>
              </a:ext>
            </a:extLst>
          </p:cNvPr>
          <p:cNvSpPr txBox="1"/>
          <p:nvPr/>
        </p:nvSpPr>
        <p:spPr>
          <a:xfrm>
            <a:off x="5514392" y="345233"/>
            <a:ext cx="6372808" cy="6124754"/>
          </a:xfrm>
          <a:prstGeom prst="rect">
            <a:avLst/>
          </a:prstGeom>
          <a:noFill/>
        </p:spPr>
        <p:txBody>
          <a:bodyPr wrap="square" rtlCol="0">
            <a:spAutoFit/>
          </a:bodyPr>
          <a:lstStyle/>
          <a:p>
            <a:r>
              <a:rPr lang="en-GB" sz="2800" dirty="0">
                <a:latin typeface="Atkinson Hyperlegible" pitchFamily="2" charset="0"/>
              </a:rPr>
              <a:t>Every aspect of school life is founded on these core principles.</a:t>
            </a:r>
          </a:p>
          <a:p>
            <a:endParaRPr lang="en-GB" sz="2800" dirty="0">
              <a:latin typeface="Atkinson Hyperlegible" pitchFamily="2" charset="0"/>
            </a:endParaRPr>
          </a:p>
          <a:p>
            <a:r>
              <a:rPr lang="en-GB" sz="2800" dirty="0">
                <a:latin typeface="Atkinson Hyperlegible" pitchFamily="2" charset="0"/>
              </a:rPr>
              <a:t>We strive to cultivate learners who are </a:t>
            </a:r>
            <a:r>
              <a:rPr lang="en-GB" sz="2800" b="1" dirty="0">
                <a:latin typeface="Atkinson Hyperlegible" pitchFamily="2" charset="0"/>
              </a:rPr>
              <a:t>proud</a:t>
            </a:r>
            <a:r>
              <a:rPr lang="en-GB" sz="2800" dirty="0">
                <a:latin typeface="Atkinson Hyperlegible" pitchFamily="2" charset="0"/>
              </a:rPr>
              <a:t>, </a:t>
            </a:r>
            <a:r>
              <a:rPr lang="en-GB" sz="2800" b="1" dirty="0">
                <a:latin typeface="Atkinson Hyperlegible" pitchFamily="2" charset="0"/>
              </a:rPr>
              <a:t>resilient</a:t>
            </a:r>
            <a:r>
              <a:rPr lang="en-GB" sz="2800" dirty="0">
                <a:latin typeface="Atkinson Hyperlegible" pitchFamily="2" charset="0"/>
              </a:rPr>
              <a:t>, and </a:t>
            </a:r>
            <a:r>
              <a:rPr lang="en-GB" sz="2800" b="1" dirty="0">
                <a:latin typeface="Atkinson Hyperlegible" pitchFamily="2" charset="0"/>
              </a:rPr>
              <a:t>independent</a:t>
            </a:r>
            <a:r>
              <a:rPr lang="en-GB" sz="2800" dirty="0">
                <a:latin typeface="Atkinson Hyperlegible" pitchFamily="2" charset="0"/>
              </a:rPr>
              <a:t>. Our goal is for pupils to </a:t>
            </a:r>
            <a:r>
              <a:rPr lang="en-GB" sz="2800" b="1" dirty="0">
                <a:latin typeface="Atkinson Hyperlegible" pitchFamily="2" charset="0"/>
              </a:rPr>
              <a:t>make positive choices </a:t>
            </a:r>
            <a:r>
              <a:rPr lang="en-GB" sz="2800" dirty="0">
                <a:latin typeface="Atkinson Hyperlegible" pitchFamily="2" charset="0"/>
              </a:rPr>
              <a:t>both within school and beyond. We encourage active </a:t>
            </a:r>
            <a:r>
              <a:rPr lang="en-GB" sz="2800" b="1" dirty="0">
                <a:latin typeface="Atkinson Hyperlegible" pitchFamily="2" charset="0"/>
              </a:rPr>
              <a:t>engagement</a:t>
            </a:r>
            <a:r>
              <a:rPr lang="en-GB" sz="2800" dirty="0">
                <a:latin typeface="Atkinson Hyperlegible" pitchFamily="2" charset="0"/>
              </a:rPr>
              <a:t> in their learning and participation in school life. Our students will be </a:t>
            </a:r>
            <a:r>
              <a:rPr lang="en-GB" sz="2800" b="1" dirty="0">
                <a:latin typeface="Atkinson Hyperlegible" pitchFamily="2" charset="0"/>
              </a:rPr>
              <a:t>trusted</a:t>
            </a:r>
            <a:r>
              <a:rPr lang="en-GB" sz="2800" dirty="0">
                <a:latin typeface="Atkinson Hyperlegible" pitchFamily="2" charset="0"/>
              </a:rPr>
              <a:t> by the adults around them, and in turn, they can have full confidence in our support.</a:t>
            </a:r>
          </a:p>
          <a:p>
            <a:endParaRPr lang="en-GB" sz="2800" dirty="0">
              <a:latin typeface="Atkinson Hyperlegible" pitchFamily="2" charset="0"/>
            </a:endParaRPr>
          </a:p>
        </p:txBody>
      </p:sp>
    </p:spTree>
    <p:extLst>
      <p:ext uri="{BB962C8B-B14F-4D97-AF65-F5344CB8AC3E}">
        <p14:creationId xmlns:p14="http://schemas.microsoft.com/office/powerpoint/2010/main" val="1402705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212698" y="2627527"/>
            <a:ext cx="9144000" cy="3813030"/>
          </a:xfrm>
        </p:spPr>
        <p:txBody>
          <a:bodyPr>
            <a:normAutofit fontScale="77500" lnSpcReduction="20000"/>
          </a:bodyPr>
          <a:lstStyle/>
          <a:p>
            <a:r>
              <a:rPr lang="en-US" sz="2800" dirty="0">
                <a:latin typeface="Atkinson Hyperlegible" pitchFamily="2" charset="0"/>
              </a:rPr>
              <a:t>To achieve the </a:t>
            </a:r>
            <a:r>
              <a:rPr lang="en-US" sz="2800" b="1" dirty="0" err="1">
                <a:latin typeface="Atkinson Hyperlegible" pitchFamily="2" charset="0"/>
              </a:rPr>
              <a:t>Primet</a:t>
            </a:r>
            <a:r>
              <a:rPr lang="en-US" sz="2800" b="1" dirty="0">
                <a:latin typeface="Atkinson Hyperlegible" pitchFamily="2" charset="0"/>
              </a:rPr>
              <a:t> Principles</a:t>
            </a:r>
            <a:r>
              <a:rPr lang="en-US" sz="2800" dirty="0">
                <a:latin typeface="Atkinson Hyperlegible" pitchFamily="2" charset="0"/>
              </a:rPr>
              <a:t>, we follow these behavioral expectations. </a:t>
            </a:r>
          </a:p>
          <a:p>
            <a:pPr algn="ctr"/>
            <a:r>
              <a:rPr lang="en-US" sz="2800" b="1" dirty="0">
                <a:latin typeface="Atkinson Hyperlegible" pitchFamily="2" charset="0"/>
              </a:rPr>
              <a:t>Be Ready. Be Respectful. Be Safe. </a:t>
            </a:r>
          </a:p>
          <a:p>
            <a:endParaRPr lang="en-US" sz="2800" dirty="0">
              <a:latin typeface="Atkinson Hyperlegible" pitchFamily="2" charset="0"/>
            </a:endParaRPr>
          </a:p>
          <a:p>
            <a:pPr>
              <a:lnSpc>
                <a:spcPct val="170000"/>
              </a:lnSpc>
            </a:pPr>
            <a:r>
              <a:rPr lang="en-GB" sz="2800" dirty="0">
                <a:latin typeface="Atkinson Hyperlegible" pitchFamily="2" charset="0"/>
              </a:rPr>
              <a:t>When asked, children can explain what ‘</a:t>
            </a:r>
            <a:r>
              <a:rPr lang="en-GB" sz="2800" b="1" dirty="0">
                <a:latin typeface="Atkinson Hyperlegible" pitchFamily="2" charset="0"/>
              </a:rPr>
              <a:t>Ready</a:t>
            </a:r>
            <a:r>
              <a:rPr lang="en-GB" sz="2800" dirty="0">
                <a:latin typeface="Atkinson Hyperlegible" pitchFamily="2" charset="0"/>
              </a:rPr>
              <a:t>’ behaviours are. They can explain what it means to be </a:t>
            </a:r>
            <a:r>
              <a:rPr lang="en-GB" sz="2800" b="1" dirty="0">
                <a:latin typeface="Atkinson Hyperlegible" pitchFamily="2" charset="0"/>
              </a:rPr>
              <a:t>Respectful</a:t>
            </a:r>
            <a:r>
              <a:rPr lang="en-GB" sz="2800" dirty="0">
                <a:latin typeface="Atkinson Hyperlegible" pitchFamily="2" charset="0"/>
              </a:rPr>
              <a:t> and how they personally show this to all members of our school community. </a:t>
            </a:r>
          </a:p>
          <a:p>
            <a:pPr>
              <a:lnSpc>
                <a:spcPct val="170000"/>
              </a:lnSpc>
            </a:pPr>
            <a:r>
              <a:rPr lang="en-GB" sz="2800" dirty="0">
                <a:latin typeface="Atkinson Hyperlegible" pitchFamily="2" charset="0"/>
              </a:rPr>
              <a:t>Similarly, they know how to stay safe in our school: inside and outside and can give examples of </a:t>
            </a:r>
            <a:r>
              <a:rPr lang="en-GB" sz="2800" b="1" dirty="0">
                <a:latin typeface="Atkinson Hyperlegible" pitchFamily="2" charset="0"/>
              </a:rPr>
              <a:t>safe</a:t>
            </a:r>
            <a:r>
              <a:rPr lang="en-GB" sz="2800" dirty="0">
                <a:latin typeface="Atkinson Hyperlegible" pitchFamily="2" charset="0"/>
              </a:rPr>
              <a:t> choices.</a:t>
            </a:r>
            <a:endParaRPr lang="en-US" sz="2800" dirty="0">
              <a:latin typeface="Atkinson Hyperlegible" pitchFamily="2" charset="0"/>
            </a:endParaRPr>
          </a:p>
        </p:txBody>
      </p:sp>
      <p:pic>
        <p:nvPicPr>
          <p:cNvPr id="1026" name="Picture 2" descr="https://www.haughmondfed.net/asset/19332213">
            <a:extLst>
              <a:ext uri="{FF2B5EF4-FFF2-40B4-BE49-F238E27FC236}">
                <a16:creationId xmlns:a16="http://schemas.microsoft.com/office/drawing/2014/main" id="{9CE45EC7-3163-4A49-9A9F-48B538570282}"/>
              </a:ext>
            </a:extLst>
          </p:cNvPr>
          <p:cNvPicPr>
            <a:picLocks noChangeAspect="1" noChangeArrowheads="1"/>
          </p:cNvPicPr>
          <p:nvPr/>
        </p:nvPicPr>
        <p:blipFill>
          <a:blip r:embed="rId2">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835302" y="300511"/>
            <a:ext cx="7181850" cy="2327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290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8476ED-3479-42D5-84DD-E3E38CA01F47}"/>
              </a:ext>
            </a:extLst>
          </p:cNvPr>
          <p:cNvSpPr txBox="1"/>
          <p:nvPr/>
        </p:nvSpPr>
        <p:spPr>
          <a:xfrm>
            <a:off x="1126067" y="270933"/>
            <a:ext cx="9990666" cy="5632311"/>
          </a:xfrm>
          <a:prstGeom prst="rect">
            <a:avLst/>
          </a:prstGeom>
          <a:noFill/>
        </p:spPr>
        <p:txBody>
          <a:bodyPr wrap="square" rtlCol="0">
            <a:spAutoFit/>
          </a:bodyPr>
          <a:lstStyle/>
          <a:p>
            <a:r>
              <a:rPr lang="en-GB" sz="3600" dirty="0">
                <a:latin typeface="Atkinson Hyperlegible" pitchFamily="2" charset="0"/>
              </a:rPr>
              <a:t>Y3 English</a:t>
            </a:r>
          </a:p>
          <a:p>
            <a:endParaRPr lang="en-GB" sz="3600" dirty="0">
              <a:latin typeface="Atkinson Hyperlegible" pitchFamily="2" charset="0"/>
            </a:endParaRPr>
          </a:p>
          <a:p>
            <a:r>
              <a:rPr lang="en-GB" sz="3600" dirty="0" err="1">
                <a:latin typeface="Atkinson Hyperlegible" pitchFamily="2" charset="0"/>
              </a:rPr>
              <a:t>Aut</a:t>
            </a:r>
            <a:r>
              <a:rPr lang="en-GB" sz="3600" dirty="0">
                <a:latin typeface="Atkinson Hyperlegible" pitchFamily="2" charset="0"/>
              </a:rPr>
              <a:t> 1 – Stone Age boy - </a:t>
            </a:r>
          </a:p>
          <a:p>
            <a:r>
              <a:rPr lang="en-GB" sz="3600" dirty="0" err="1">
                <a:latin typeface="Atkinson Hyperlegible" pitchFamily="2" charset="0"/>
              </a:rPr>
              <a:t>Aut</a:t>
            </a:r>
            <a:r>
              <a:rPr lang="en-GB" sz="3600" dirty="0">
                <a:latin typeface="Atkinson Hyperlegible" pitchFamily="2" charset="0"/>
              </a:rPr>
              <a:t> 2 – Iron man</a:t>
            </a:r>
          </a:p>
          <a:p>
            <a:endParaRPr lang="en-GB" sz="3600" dirty="0">
              <a:latin typeface="Atkinson Hyperlegible" pitchFamily="2" charset="0"/>
            </a:endParaRPr>
          </a:p>
          <a:p>
            <a:r>
              <a:rPr lang="en-GB" sz="3600" dirty="0" err="1">
                <a:latin typeface="Atkinson Hyperlegible" pitchFamily="2" charset="0"/>
              </a:rPr>
              <a:t>Spr</a:t>
            </a:r>
            <a:r>
              <a:rPr lang="en-GB" sz="3600" dirty="0">
                <a:latin typeface="Atkinson Hyperlegible" pitchFamily="2" charset="0"/>
              </a:rPr>
              <a:t> 1 –Fables – Tortoise an the Hare</a:t>
            </a:r>
          </a:p>
          <a:p>
            <a:r>
              <a:rPr lang="en-GB" sz="3600" dirty="0" err="1">
                <a:latin typeface="Atkinson Hyperlegible" pitchFamily="2" charset="0"/>
              </a:rPr>
              <a:t>Spr</a:t>
            </a:r>
            <a:r>
              <a:rPr lang="en-GB" sz="3600" dirty="0">
                <a:latin typeface="Atkinson Hyperlegible" pitchFamily="2" charset="0"/>
              </a:rPr>
              <a:t> 2 – The enchanted forest</a:t>
            </a:r>
          </a:p>
          <a:p>
            <a:endParaRPr lang="en-GB" sz="3600" dirty="0">
              <a:latin typeface="Atkinson Hyperlegible" pitchFamily="2" charset="0"/>
            </a:endParaRPr>
          </a:p>
          <a:p>
            <a:r>
              <a:rPr lang="en-GB" sz="3600" dirty="0">
                <a:latin typeface="Atkinson Hyperlegible" pitchFamily="2" charset="0"/>
              </a:rPr>
              <a:t>Sum 1 – Peter Rabbit</a:t>
            </a:r>
          </a:p>
          <a:p>
            <a:r>
              <a:rPr lang="en-GB" sz="3600" dirty="0">
                <a:latin typeface="Atkinson Hyperlegible" pitchFamily="2" charset="0"/>
              </a:rPr>
              <a:t>Sum 2 – Boudicca</a:t>
            </a:r>
          </a:p>
        </p:txBody>
      </p:sp>
    </p:spTree>
    <p:extLst>
      <p:ext uri="{BB962C8B-B14F-4D97-AF65-F5344CB8AC3E}">
        <p14:creationId xmlns:p14="http://schemas.microsoft.com/office/powerpoint/2010/main" val="195060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8476ED-3479-42D5-84DD-E3E38CA01F47}"/>
              </a:ext>
            </a:extLst>
          </p:cNvPr>
          <p:cNvSpPr txBox="1"/>
          <p:nvPr/>
        </p:nvSpPr>
        <p:spPr>
          <a:xfrm>
            <a:off x="1126067" y="270933"/>
            <a:ext cx="9990666" cy="5078313"/>
          </a:xfrm>
          <a:prstGeom prst="rect">
            <a:avLst/>
          </a:prstGeom>
          <a:noFill/>
        </p:spPr>
        <p:txBody>
          <a:bodyPr wrap="square" rtlCol="0">
            <a:spAutoFit/>
          </a:bodyPr>
          <a:lstStyle/>
          <a:p>
            <a:r>
              <a:rPr lang="en-GB" sz="3600" dirty="0">
                <a:latin typeface="Atkinson Hyperlegible" pitchFamily="2" charset="0"/>
              </a:rPr>
              <a:t>Y3 Science</a:t>
            </a:r>
          </a:p>
          <a:p>
            <a:endParaRPr lang="en-GB" sz="3600" dirty="0">
              <a:latin typeface="Atkinson Hyperlegible" pitchFamily="2" charset="0"/>
            </a:endParaRPr>
          </a:p>
          <a:p>
            <a:r>
              <a:rPr lang="en-GB" sz="3600" dirty="0" err="1">
                <a:latin typeface="Atkinson Hyperlegible" pitchFamily="2" charset="0"/>
              </a:rPr>
              <a:t>Aut</a:t>
            </a:r>
            <a:r>
              <a:rPr lang="en-GB" sz="3600" dirty="0">
                <a:latin typeface="Atkinson Hyperlegible" pitchFamily="2" charset="0"/>
              </a:rPr>
              <a:t> 1 – Light and Dark	</a:t>
            </a:r>
          </a:p>
          <a:p>
            <a:r>
              <a:rPr lang="en-GB" sz="3600" dirty="0" err="1">
                <a:latin typeface="Atkinson Hyperlegible" pitchFamily="2" charset="0"/>
              </a:rPr>
              <a:t>Aut</a:t>
            </a:r>
            <a:r>
              <a:rPr lang="en-GB" sz="3600" dirty="0">
                <a:latin typeface="Atkinson Hyperlegible" pitchFamily="2" charset="0"/>
              </a:rPr>
              <a:t> 2 – Magnets and forces</a:t>
            </a:r>
          </a:p>
          <a:p>
            <a:r>
              <a:rPr lang="en-GB" sz="3600" dirty="0" err="1">
                <a:latin typeface="Atkinson Hyperlegible" pitchFamily="2" charset="0"/>
              </a:rPr>
              <a:t>Spr</a:t>
            </a:r>
            <a:r>
              <a:rPr lang="en-GB" sz="3600" dirty="0">
                <a:latin typeface="Atkinson Hyperlegible" pitchFamily="2" charset="0"/>
              </a:rPr>
              <a:t> 1 – Animals </a:t>
            </a:r>
            <a:r>
              <a:rPr lang="en-GB" sz="3600" dirty="0" err="1">
                <a:latin typeface="Atkinson Hyperlegible" pitchFamily="2" charset="0"/>
              </a:rPr>
              <a:t>inc</a:t>
            </a:r>
            <a:r>
              <a:rPr lang="en-GB" sz="3600" dirty="0">
                <a:latin typeface="Atkinson Hyperlegible" pitchFamily="2" charset="0"/>
              </a:rPr>
              <a:t> Humans </a:t>
            </a:r>
          </a:p>
          <a:p>
            <a:r>
              <a:rPr lang="en-GB" sz="3600" dirty="0" err="1">
                <a:latin typeface="Atkinson Hyperlegible" pitchFamily="2" charset="0"/>
              </a:rPr>
              <a:t>Spr</a:t>
            </a:r>
            <a:r>
              <a:rPr lang="en-GB" sz="3600" dirty="0">
                <a:latin typeface="Atkinson Hyperlegible" pitchFamily="2" charset="0"/>
              </a:rPr>
              <a:t> 2 – Plants</a:t>
            </a:r>
          </a:p>
          <a:p>
            <a:endParaRPr lang="en-GB" sz="3600" dirty="0">
              <a:latin typeface="Atkinson Hyperlegible" pitchFamily="2" charset="0"/>
            </a:endParaRPr>
          </a:p>
          <a:p>
            <a:r>
              <a:rPr lang="en-GB" sz="3600" dirty="0">
                <a:latin typeface="Atkinson Hyperlegible" pitchFamily="2" charset="0"/>
              </a:rPr>
              <a:t>Sum 1 – </a:t>
            </a:r>
            <a:r>
              <a:rPr lang="en-GB" sz="3600" dirty="0" err="1">
                <a:latin typeface="Atkinson Hyperlegible" pitchFamily="2" charset="0"/>
              </a:rPr>
              <a:t>Roarsome</a:t>
            </a:r>
            <a:r>
              <a:rPr lang="en-GB" sz="3600" dirty="0">
                <a:latin typeface="Atkinson Hyperlegible" pitchFamily="2" charset="0"/>
              </a:rPr>
              <a:t> rocks</a:t>
            </a:r>
          </a:p>
          <a:p>
            <a:r>
              <a:rPr lang="en-GB" sz="3600" dirty="0">
                <a:latin typeface="Atkinson Hyperlegible" pitchFamily="2" charset="0"/>
              </a:rPr>
              <a:t>Sum 2 – End of Year round up</a:t>
            </a:r>
          </a:p>
        </p:txBody>
      </p:sp>
    </p:spTree>
    <p:extLst>
      <p:ext uri="{BB962C8B-B14F-4D97-AF65-F5344CB8AC3E}">
        <p14:creationId xmlns:p14="http://schemas.microsoft.com/office/powerpoint/2010/main" val="171380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8476ED-3479-42D5-84DD-E3E38CA01F47}"/>
              </a:ext>
            </a:extLst>
          </p:cNvPr>
          <p:cNvSpPr txBox="1"/>
          <p:nvPr/>
        </p:nvSpPr>
        <p:spPr>
          <a:xfrm>
            <a:off x="2201334" y="1370864"/>
            <a:ext cx="9990666" cy="2862322"/>
          </a:xfrm>
          <a:prstGeom prst="rect">
            <a:avLst/>
          </a:prstGeom>
          <a:noFill/>
        </p:spPr>
        <p:txBody>
          <a:bodyPr wrap="square" rtlCol="0">
            <a:spAutoFit/>
          </a:bodyPr>
          <a:lstStyle/>
          <a:p>
            <a:r>
              <a:rPr lang="en-GB" sz="3600" dirty="0">
                <a:latin typeface="Atkinson Hyperlegible" pitchFamily="2" charset="0"/>
              </a:rPr>
              <a:t>Y3 Topics</a:t>
            </a:r>
          </a:p>
          <a:p>
            <a:endParaRPr lang="en-GB" sz="3600" dirty="0">
              <a:latin typeface="Atkinson Hyperlegible" pitchFamily="2" charset="0"/>
            </a:endParaRPr>
          </a:p>
          <a:p>
            <a:r>
              <a:rPr lang="en-GB" sz="3600" dirty="0" err="1">
                <a:latin typeface="Atkinson Hyperlegible" pitchFamily="2" charset="0"/>
              </a:rPr>
              <a:t>Aut</a:t>
            </a:r>
            <a:r>
              <a:rPr lang="en-GB" sz="3600" dirty="0">
                <a:latin typeface="Atkinson Hyperlegible" pitchFamily="2" charset="0"/>
              </a:rPr>
              <a:t> – Stone Age to Iron Age</a:t>
            </a:r>
          </a:p>
          <a:p>
            <a:r>
              <a:rPr lang="en-GB" sz="3600" dirty="0" err="1">
                <a:latin typeface="Atkinson Hyperlegible" pitchFamily="2" charset="0"/>
              </a:rPr>
              <a:t>Spr</a:t>
            </a:r>
            <a:r>
              <a:rPr lang="en-GB" sz="3600" dirty="0">
                <a:latin typeface="Atkinson Hyperlegible" pitchFamily="2" charset="0"/>
              </a:rPr>
              <a:t> - Lancashire Cotton mills</a:t>
            </a:r>
          </a:p>
          <a:p>
            <a:r>
              <a:rPr lang="en-GB" sz="3600" dirty="0">
                <a:latin typeface="Atkinson Hyperlegible" pitchFamily="2" charset="0"/>
              </a:rPr>
              <a:t>Sum - Romans</a:t>
            </a:r>
          </a:p>
        </p:txBody>
      </p:sp>
    </p:spTree>
    <p:extLst>
      <p:ext uri="{BB962C8B-B14F-4D97-AF65-F5344CB8AC3E}">
        <p14:creationId xmlns:p14="http://schemas.microsoft.com/office/powerpoint/2010/main" val="659001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490042" y="-303245"/>
            <a:ext cx="9133730" cy="1233424"/>
          </a:xfrm>
        </p:spPr>
        <p:txBody>
          <a:bodyPr>
            <a:normAutofit/>
          </a:bodyPr>
          <a:lstStyle/>
          <a:p>
            <a:pPr algn="ctr"/>
            <a:r>
              <a:rPr lang="en-US" b="1" u="sng" dirty="0">
                <a:latin typeface="Atkinson Hyperlegible" pitchFamily="2" charset="0"/>
              </a:rPr>
              <a:t>Reading in Year 3</a:t>
            </a:r>
            <a:endParaRPr lang="en-US" b="1" dirty="0">
              <a:latin typeface="Atkinson Hyperlegible" pitchFamily="2" charset="0"/>
            </a:endParaRPr>
          </a:p>
        </p:txBody>
      </p:sp>
      <p:sp>
        <p:nvSpPr>
          <p:cNvPr id="5" name="TextBox 4">
            <a:extLst>
              <a:ext uri="{FF2B5EF4-FFF2-40B4-BE49-F238E27FC236}">
                <a16:creationId xmlns:a16="http://schemas.microsoft.com/office/drawing/2014/main" id="{133A6F8C-9801-4492-B9F1-2A5B12576B02}"/>
              </a:ext>
            </a:extLst>
          </p:cNvPr>
          <p:cNvSpPr txBox="1"/>
          <p:nvPr/>
        </p:nvSpPr>
        <p:spPr>
          <a:xfrm>
            <a:off x="1101012" y="1031886"/>
            <a:ext cx="9731829" cy="3970318"/>
          </a:xfrm>
          <a:prstGeom prst="rect">
            <a:avLst/>
          </a:prstGeom>
          <a:noFill/>
        </p:spPr>
        <p:txBody>
          <a:bodyPr wrap="square" rtlCol="0">
            <a:spAutoFit/>
          </a:bodyPr>
          <a:lstStyle/>
          <a:p>
            <a:r>
              <a:rPr lang="en-GB" sz="2800" dirty="0">
                <a:latin typeface="Atkinson Hyperlegible" pitchFamily="2" charset="0"/>
              </a:rPr>
              <a:t>Reading is a key priority at </a:t>
            </a:r>
            <a:r>
              <a:rPr lang="en-GB" sz="2800" dirty="0" err="1">
                <a:latin typeface="Atkinson Hyperlegible" pitchFamily="2" charset="0"/>
              </a:rPr>
              <a:t>Primet</a:t>
            </a:r>
            <a:r>
              <a:rPr lang="en-GB" sz="2800" dirty="0">
                <a:latin typeface="Atkinson Hyperlegible" pitchFamily="2" charset="0"/>
              </a:rPr>
              <a:t>. While children will encounter a wide range of texts, certain books will be explored in greater depth. These carefully chosen texts will support pupils in developing a deeper understanding of language and structure, enabling them to write with the skill and creativity of real authors.</a:t>
            </a:r>
          </a:p>
          <a:p>
            <a:endParaRPr lang="en-GB" sz="2800" dirty="0">
              <a:latin typeface="Atkinson Hyperlegible" pitchFamily="2" charset="0"/>
            </a:endParaRPr>
          </a:p>
          <a:p>
            <a:r>
              <a:rPr lang="en-GB" sz="2800" dirty="0">
                <a:latin typeface="Atkinson Hyperlegible" pitchFamily="2" charset="0"/>
              </a:rPr>
              <a:t>Reading at home is vital for children to be able to access the full depth of the curriculum, not just English lessons. This allows them to become more creative and rounded learners.</a:t>
            </a:r>
          </a:p>
        </p:txBody>
      </p:sp>
    </p:spTree>
    <p:extLst>
      <p:ext uri="{BB962C8B-B14F-4D97-AF65-F5344CB8AC3E}">
        <p14:creationId xmlns:p14="http://schemas.microsoft.com/office/powerpoint/2010/main" val="108645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490042" y="-303245"/>
            <a:ext cx="9133730" cy="1233424"/>
          </a:xfrm>
        </p:spPr>
        <p:txBody>
          <a:bodyPr>
            <a:normAutofit/>
          </a:bodyPr>
          <a:lstStyle/>
          <a:p>
            <a:pPr algn="ctr"/>
            <a:r>
              <a:rPr lang="en-US" b="1" u="sng" dirty="0">
                <a:latin typeface="Atkinson Hyperlegible" pitchFamily="2" charset="0"/>
              </a:rPr>
              <a:t>Times tables in Year 3</a:t>
            </a:r>
            <a:endParaRPr lang="en-US" b="1" dirty="0">
              <a:latin typeface="Atkinson Hyperlegible" pitchFamily="2" charset="0"/>
            </a:endParaRPr>
          </a:p>
        </p:txBody>
      </p:sp>
      <p:sp>
        <p:nvSpPr>
          <p:cNvPr id="5" name="TextBox 4">
            <a:extLst>
              <a:ext uri="{FF2B5EF4-FFF2-40B4-BE49-F238E27FC236}">
                <a16:creationId xmlns:a16="http://schemas.microsoft.com/office/drawing/2014/main" id="{133A6F8C-9801-4492-B9F1-2A5B12576B02}"/>
              </a:ext>
            </a:extLst>
          </p:cNvPr>
          <p:cNvSpPr txBox="1"/>
          <p:nvPr/>
        </p:nvSpPr>
        <p:spPr>
          <a:xfrm>
            <a:off x="1101012" y="1031886"/>
            <a:ext cx="9731829" cy="3108543"/>
          </a:xfrm>
          <a:prstGeom prst="rect">
            <a:avLst/>
          </a:prstGeom>
          <a:noFill/>
        </p:spPr>
        <p:txBody>
          <a:bodyPr wrap="square" rtlCol="0">
            <a:spAutoFit/>
          </a:bodyPr>
          <a:lstStyle/>
          <a:p>
            <a:r>
              <a:rPr lang="en-GB" sz="2800" dirty="0">
                <a:latin typeface="Atkinson Hyperlegible" pitchFamily="2" charset="0"/>
              </a:rPr>
              <a:t>Many of the harder operations and calculations in Year 3 rely on accurate, rapid recall of multiplication tables from 1-12.</a:t>
            </a:r>
          </a:p>
          <a:p>
            <a:endParaRPr lang="en-GB" sz="2800" dirty="0">
              <a:latin typeface="Atkinson Hyperlegible" pitchFamily="2" charset="0"/>
            </a:endParaRPr>
          </a:p>
          <a:p>
            <a:r>
              <a:rPr lang="en-GB" sz="2800" dirty="0">
                <a:latin typeface="Atkinson Hyperlegible" pitchFamily="2" charset="0"/>
              </a:rPr>
              <a:t>It is vitally important that children practise these if there is a gap in their recall. Being able to quickly and confidently enables them to not only succeed in Maths but actively enjoy it when they are able to engage with harder problems.</a:t>
            </a:r>
          </a:p>
        </p:txBody>
      </p:sp>
    </p:spTree>
    <p:extLst>
      <p:ext uri="{BB962C8B-B14F-4D97-AF65-F5344CB8AC3E}">
        <p14:creationId xmlns:p14="http://schemas.microsoft.com/office/powerpoint/2010/main" val="2726943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CCC0998-D681-4049-BAEC-224F7A5F7C44}"/>
              </a:ext>
            </a:extLst>
          </p:cNvPr>
          <p:cNvSpPr>
            <a:spLocks noGrp="1"/>
          </p:cNvSpPr>
          <p:nvPr>
            <p:ph type="title"/>
          </p:nvPr>
        </p:nvSpPr>
        <p:spPr>
          <a:xfrm>
            <a:off x="931334" y="160863"/>
            <a:ext cx="10329332" cy="4529662"/>
          </a:xfrm>
        </p:spPr>
        <p:txBody>
          <a:bodyPr>
            <a:noAutofit/>
          </a:bodyPr>
          <a:lstStyle/>
          <a:p>
            <a:pPr algn="l"/>
            <a:r>
              <a:rPr lang="en-US" sz="4000" b="1" dirty="0">
                <a:latin typeface="Atkinson Hyperlegible" pitchFamily="2" charset="0"/>
              </a:rPr>
              <a:t>Homework expectations in Year 3:</a:t>
            </a:r>
            <a:br>
              <a:rPr lang="en-US" sz="4000" dirty="0">
                <a:latin typeface="Atkinson Hyperlegible" pitchFamily="2" charset="0"/>
              </a:rPr>
            </a:br>
            <a:br>
              <a:rPr lang="en-US" sz="4000" dirty="0">
                <a:latin typeface="Atkinson Hyperlegible" pitchFamily="2" charset="0"/>
              </a:rPr>
            </a:br>
            <a:r>
              <a:rPr lang="en-US" sz="4000" dirty="0">
                <a:latin typeface="Atkinson Hyperlegible" pitchFamily="2" charset="0"/>
              </a:rPr>
              <a:t>Times tables</a:t>
            </a:r>
            <a:br>
              <a:rPr lang="en-US" sz="4000" dirty="0">
                <a:latin typeface="Atkinson Hyperlegible" pitchFamily="2" charset="0"/>
              </a:rPr>
            </a:br>
            <a:r>
              <a:rPr lang="en-US" sz="4000" dirty="0">
                <a:latin typeface="Atkinson Hyperlegible" pitchFamily="2" charset="0"/>
              </a:rPr>
              <a:t>Reading</a:t>
            </a:r>
            <a:br>
              <a:rPr lang="en-US" sz="4000" dirty="0">
                <a:latin typeface="Atkinson Hyperlegible" pitchFamily="2" charset="0"/>
              </a:rPr>
            </a:br>
            <a:r>
              <a:rPr lang="en-US" sz="4000" dirty="0">
                <a:latin typeface="Atkinson Hyperlegible" pitchFamily="2" charset="0"/>
              </a:rPr>
              <a:t>Spellings</a:t>
            </a:r>
            <a:br>
              <a:rPr lang="en-US" sz="4000" dirty="0">
                <a:latin typeface="Atkinson Hyperlegible" pitchFamily="2" charset="0"/>
              </a:rPr>
            </a:br>
            <a:br>
              <a:rPr lang="en-US" sz="4000" dirty="0">
                <a:latin typeface="Atkinson Hyperlegible" pitchFamily="2" charset="0"/>
              </a:rPr>
            </a:br>
            <a:r>
              <a:rPr lang="en-US" sz="4000" dirty="0">
                <a:latin typeface="Atkinson Hyperlegible" pitchFamily="2" charset="0"/>
              </a:rPr>
              <a:t>Useful websites to support your child’s education:</a:t>
            </a:r>
          </a:p>
        </p:txBody>
      </p:sp>
    </p:spTree>
    <p:extLst>
      <p:ext uri="{BB962C8B-B14F-4D97-AF65-F5344CB8AC3E}">
        <p14:creationId xmlns:p14="http://schemas.microsoft.com/office/powerpoint/2010/main" val="3312329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B7135-53BD-4A5F-959D-B59384D1D804}"/>
              </a:ext>
            </a:extLst>
          </p:cNvPr>
          <p:cNvSpPr>
            <a:spLocks noGrp="1"/>
          </p:cNvSpPr>
          <p:nvPr>
            <p:ph type="title"/>
          </p:nvPr>
        </p:nvSpPr>
        <p:spPr>
          <a:xfrm>
            <a:off x="794327" y="-235126"/>
            <a:ext cx="9133730" cy="1233424"/>
          </a:xfrm>
        </p:spPr>
        <p:txBody>
          <a:bodyPr>
            <a:noAutofit/>
          </a:bodyPr>
          <a:lstStyle/>
          <a:p>
            <a:r>
              <a:rPr lang="en-GB" sz="3600" b="1" dirty="0">
                <a:latin typeface="Atkinson Hyperlegible" pitchFamily="2" charset="0"/>
              </a:rPr>
              <a:t>Here is the weekly timetable:</a:t>
            </a:r>
          </a:p>
        </p:txBody>
      </p:sp>
      <p:pic>
        <p:nvPicPr>
          <p:cNvPr id="4" name="Picture 3">
            <a:extLst>
              <a:ext uri="{FF2B5EF4-FFF2-40B4-BE49-F238E27FC236}">
                <a16:creationId xmlns:a16="http://schemas.microsoft.com/office/drawing/2014/main" id="{AF83ADF4-3DFF-903F-9562-98F3F57691CC}"/>
              </a:ext>
            </a:extLst>
          </p:cNvPr>
          <p:cNvPicPr>
            <a:picLocks noChangeAspect="1"/>
          </p:cNvPicPr>
          <p:nvPr/>
        </p:nvPicPr>
        <p:blipFill>
          <a:blip r:embed="rId2"/>
          <a:stretch>
            <a:fillRect/>
          </a:stretch>
        </p:blipFill>
        <p:spPr>
          <a:xfrm>
            <a:off x="522524" y="998298"/>
            <a:ext cx="9133730" cy="5622440"/>
          </a:xfrm>
          <a:prstGeom prst="rect">
            <a:avLst/>
          </a:prstGeom>
        </p:spPr>
      </p:pic>
    </p:spTree>
    <p:extLst>
      <p:ext uri="{BB962C8B-B14F-4D97-AF65-F5344CB8AC3E}">
        <p14:creationId xmlns:p14="http://schemas.microsoft.com/office/powerpoint/2010/main" val="1711079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529135" y="331236"/>
            <a:ext cx="9133730" cy="1233424"/>
          </a:xfrm>
        </p:spPr>
        <p:txBody>
          <a:bodyPr>
            <a:normAutofit fontScale="90000"/>
          </a:bodyPr>
          <a:lstStyle/>
          <a:p>
            <a:pPr algn="ctr"/>
            <a:r>
              <a:rPr lang="en-US" b="1" u="sng" dirty="0">
                <a:latin typeface="Atkinson Hyperlegible" pitchFamily="2" charset="0"/>
              </a:rPr>
              <a:t>Enrichment in Y3:</a:t>
            </a:r>
            <a:br>
              <a:rPr lang="en-US" b="1" u="sng" dirty="0">
                <a:latin typeface="Atkinson Hyperlegible" pitchFamily="2" charset="0"/>
              </a:rPr>
            </a:br>
            <a:r>
              <a:rPr lang="en-US" b="1" dirty="0">
                <a:latin typeface="Atkinson Hyperlegible" pitchFamily="2" charset="0"/>
              </a:rPr>
              <a:t>More information to be communicated closer to the time. </a:t>
            </a:r>
          </a:p>
        </p:txBody>
      </p:sp>
      <p:sp>
        <p:nvSpPr>
          <p:cNvPr id="2" name="TextBox 1">
            <a:extLst>
              <a:ext uri="{FF2B5EF4-FFF2-40B4-BE49-F238E27FC236}">
                <a16:creationId xmlns:a16="http://schemas.microsoft.com/office/drawing/2014/main" id="{D623F74E-4DF7-4A1D-AF77-AE0F20CD0BE3}"/>
              </a:ext>
            </a:extLst>
          </p:cNvPr>
          <p:cNvSpPr txBox="1"/>
          <p:nvPr/>
        </p:nvSpPr>
        <p:spPr>
          <a:xfrm>
            <a:off x="1200727" y="2179781"/>
            <a:ext cx="8950036" cy="3170099"/>
          </a:xfrm>
          <a:prstGeom prst="rect">
            <a:avLst/>
          </a:prstGeom>
          <a:noFill/>
        </p:spPr>
        <p:txBody>
          <a:bodyPr wrap="square" rtlCol="0">
            <a:spAutoFit/>
          </a:bodyPr>
          <a:lstStyle/>
          <a:p>
            <a:r>
              <a:rPr lang="en-GB" sz="4000" dirty="0">
                <a:latin typeface="Atkinson Hyperlegible" pitchFamily="2" charset="0"/>
              </a:rPr>
              <a:t>Library visits</a:t>
            </a:r>
          </a:p>
          <a:p>
            <a:endParaRPr lang="en-GB" sz="4000" dirty="0">
              <a:latin typeface="Atkinson Hyperlegible" pitchFamily="2" charset="0"/>
            </a:endParaRPr>
          </a:p>
          <a:p>
            <a:r>
              <a:rPr lang="en-GB" sz="4000" dirty="0">
                <a:latin typeface="Atkinson Hyperlegible" pitchFamily="2" charset="0"/>
              </a:rPr>
              <a:t>Walk in  the local area</a:t>
            </a:r>
          </a:p>
          <a:p>
            <a:endParaRPr lang="en-GB" sz="4000" dirty="0">
              <a:latin typeface="Atkinson Hyperlegible" pitchFamily="2" charset="0"/>
            </a:endParaRPr>
          </a:p>
          <a:p>
            <a:r>
              <a:rPr lang="en-GB" sz="4000" dirty="0">
                <a:latin typeface="Atkinson Hyperlegible" pitchFamily="2" charset="0"/>
              </a:rPr>
              <a:t>Visit to the cenotaph </a:t>
            </a:r>
          </a:p>
        </p:txBody>
      </p:sp>
    </p:spTree>
    <p:extLst>
      <p:ext uri="{BB962C8B-B14F-4D97-AF65-F5344CB8AC3E}">
        <p14:creationId xmlns:p14="http://schemas.microsoft.com/office/powerpoint/2010/main" val="3329250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D1AB0-CC03-4FB5-91E5-C91CC01CE478}"/>
              </a:ext>
            </a:extLst>
          </p:cNvPr>
          <p:cNvSpPr>
            <a:spLocks noGrp="1"/>
          </p:cNvSpPr>
          <p:nvPr>
            <p:ph type="title"/>
          </p:nvPr>
        </p:nvSpPr>
        <p:spPr>
          <a:xfrm>
            <a:off x="575733" y="866199"/>
            <a:ext cx="11040534" cy="3507549"/>
          </a:xfrm>
        </p:spPr>
        <p:txBody>
          <a:bodyPr>
            <a:noAutofit/>
          </a:bodyPr>
          <a:lstStyle/>
          <a:p>
            <a:pPr algn="l"/>
            <a:r>
              <a:rPr lang="en-GB" sz="4400" b="1" dirty="0">
                <a:latin typeface="Atkinson Hyperlegible" pitchFamily="2" charset="0"/>
              </a:rPr>
              <a:t>Thank you for listening.</a:t>
            </a:r>
            <a:br>
              <a:rPr lang="en-GB" sz="4400" b="1" dirty="0">
                <a:latin typeface="Atkinson Hyperlegible" pitchFamily="2" charset="0"/>
              </a:rPr>
            </a:br>
            <a:r>
              <a:rPr lang="en-GB" sz="4400" b="1" dirty="0">
                <a:latin typeface="Atkinson Hyperlegible" pitchFamily="2" charset="0"/>
              </a:rPr>
              <a:t> </a:t>
            </a:r>
            <a:br>
              <a:rPr lang="en-GB" sz="4400" dirty="0">
                <a:latin typeface="Atkinson Hyperlegible" pitchFamily="2" charset="0"/>
              </a:rPr>
            </a:br>
            <a:r>
              <a:rPr lang="en-GB" sz="4400" dirty="0">
                <a:latin typeface="Atkinson Hyperlegible" pitchFamily="2" charset="0"/>
              </a:rPr>
              <a:t>Please take your time to look at the environment and workbooks</a:t>
            </a:r>
            <a:br>
              <a:rPr lang="en-GB" sz="4400" dirty="0">
                <a:latin typeface="Atkinson Hyperlegible" pitchFamily="2" charset="0"/>
              </a:rPr>
            </a:br>
            <a:br>
              <a:rPr lang="en-GB" sz="4400" dirty="0">
                <a:latin typeface="Atkinson Hyperlegible" pitchFamily="2" charset="0"/>
              </a:rPr>
            </a:br>
            <a:r>
              <a:rPr lang="en-GB" sz="4400" dirty="0">
                <a:latin typeface="Atkinson Hyperlegible" pitchFamily="2" charset="0"/>
              </a:rPr>
              <a:t>Do you have any questions?</a:t>
            </a:r>
          </a:p>
        </p:txBody>
      </p:sp>
    </p:spTree>
    <p:extLst>
      <p:ext uri="{BB962C8B-B14F-4D97-AF65-F5344CB8AC3E}">
        <p14:creationId xmlns:p14="http://schemas.microsoft.com/office/powerpoint/2010/main" val="2415163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all fun education presentation (widescreen).potx" id="{13F266B3-3667-4715-838E-2D35384A824B}" vid="{5EC2A2B6-6A5B-436A-9EF3-6607D16C2EDB}"/>
    </a:ext>
  </a:extLst>
</a:theme>
</file>

<file path=ppt/theme/theme2.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E04B1912561604A94B15652DC4D32B0" ma:contentTypeVersion="19" ma:contentTypeDescription="Create a new document." ma:contentTypeScope="" ma:versionID="f41fbc3e85dc95557971d9f561d7cabd">
  <xsd:schema xmlns:xsd="http://www.w3.org/2001/XMLSchema" xmlns:xs="http://www.w3.org/2001/XMLSchema" xmlns:p="http://schemas.microsoft.com/office/2006/metadata/properties" xmlns:ns2="40285c54-5ad9-4a8e-9288-3e853102ce59" xmlns:ns3="867d923b-0f73-4a09-963a-3de7be8c0e59" targetNamespace="http://schemas.microsoft.com/office/2006/metadata/properties" ma:root="true" ma:fieldsID="0978a7288b5c2ee4a9eddf1f0276cb1a" ns2:_="" ns3:_="">
    <xsd:import namespace="40285c54-5ad9-4a8e-9288-3e853102ce59"/>
    <xsd:import namespace="867d923b-0f73-4a09-963a-3de7be8c0e5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285c54-5ad9-4a8e-9288-3e853102ce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67ffd53-db27-4c1e-a560-7dc3cdf0153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7d923b-0f73-4a09-963a-3de7be8c0e59"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d5cb7f4-3614-4b00-873b-9339e3d322fa}" ma:internalName="TaxCatchAll" ma:showField="CatchAllData" ma:web="867d923b-0f73-4a09-963a-3de7be8c0e5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67d923b-0f73-4a09-963a-3de7be8c0e59" xsi:nil="true"/>
    <lcf76f155ced4ddcb4097134ff3c332f xmlns="40285c54-5ad9-4a8e-9288-3e853102ce5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F980146-4B9D-48A7-95F2-353DFFB5F3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285c54-5ad9-4a8e-9288-3e853102ce59"/>
    <ds:schemaRef ds:uri="867d923b-0f73-4a09-963a-3de7be8c0e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5F5AFAE-B80F-42D3-94B4-729362BC1BCB}">
  <ds:schemaRefs>
    <ds:schemaRef ds:uri="http://schemas.microsoft.com/office/infopath/2007/PartnerControls"/>
    <ds:schemaRef ds:uri="http://purl.org/dc/elements/1.1/"/>
    <ds:schemaRef ds:uri="http://schemas.microsoft.com/office/2006/metadata/properties"/>
    <ds:schemaRef ds:uri="40285c54-5ad9-4a8e-9288-3e853102ce59"/>
    <ds:schemaRef ds:uri="http://purl.org/dc/terms/"/>
    <ds:schemaRef ds:uri="http://schemas.openxmlformats.org/package/2006/metadata/core-properties"/>
    <ds:schemaRef ds:uri="http://schemas.microsoft.com/office/2006/documentManagement/types"/>
    <ds:schemaRef ds:uri="867d923b-0f73-4a09-963a-3de7be8c0e59"/>
    <ds:schemaRef ds:uri="http://www.w3.org/XML/1998/namespace"/>
    <ds:schemaRef ds:uri="http://purl.org/dc/dcmitype/"/>
  </ds:schemaRefs>
</ds:datastoreItem>
</file>

<file path=customXml/itemProps3.xml><?xml version="1.0" encoding="utf-8"?>
<ds:datastoreItem xmlns:ds="http://schemas.openxmlformats.org/officeDocument/2006/customXml" ds:itemID="{6CC9A7CA-BEC5-41E5-AAE1-C9D7FC518E0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Fall fun education presentation (widescreen)</Template>
  <TotalTime>181</TotalTime>
  <Words>530</Words>
  <Application>Microsoft Office PowerPoint</Application>
  <PresentationFormat>Widescreen</PresentationFormat>
  <Paragraphs>57</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Atkinson Hyperlegible</vt:lpstr>
      <vt:lpstr>Cambria</vt:lpstr>
      <vt:lpstr>Back to School 16x9</vt:lpstr>
      <vt:lpstr>Welcome to Year 3</vt:lpstr>
      <vt:lpstr>Who’s who?</vt:lpstr>
      <vt:lpstr>PowerPoint Presentation</vt:lpstr>
      <vt:lpstr>PowerPoint Presentation</vt:lpstr>
      <vt:lpstr>PowerPoint Presentation</vt:lpstr>
      <vt:lpstr>PowerPoint Presentation</vt:lpstr>
      <vt:lpstr>PowerPoint Presentation</vt:lpstr>
      <vt:lpstr>Reading in Year 3</vt:lpstr>
      <vt:lpstr>Times tables in Year 3</vt:lpstr>
      <vt:lpstr>Homework expectations in Year 3:  Times tables Reading Spellings  Useful websites to support your child’s education:</vt:lpstr>
      <vt:lpstr>Here is the weekly timetable:</vt:lpstr>
      <vt:lpstr>Enrichment in Y3: More information to be communicated closer to the time. </vt:lpstr>
      <vt:lpstr>Thank you for listening.   Please take your time to look at the environment and workbooks  Do you have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Gillian Cunningham</dc:creator>
  <cp:lastModifiedBy>Carl Haworth</cp:lastModifiedBy>
  <cp:revision>19</cp:revision>
  <dcterms:created xsi:type="dcterms:W3CDTF">2025-09-03T13:38:22Z</dcterms:created>
  <dcterms:modified xsi:type="dcterms:W3CDTF">2025-09-15T14:09:56Z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0x010100CE04B1912561604A94B15652DC4D32B0</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y fmtid="{D5CDD505-2E9C-101B-9397-08002B2CF9AE}" pid="8" name="ComplianceAssetId">
    <vt:lpwstr/>
  </property>
  <property fmtid="{D5CDD505-2E9C-101B-9397-08002B2CF9AE}" pid="9" name="_ExtendedDescription">
    <vt:lpwstr/>
  </property>
  <property fmtid="{D5CDD505-2E9C-101B-9397-08002B2CF9AE}" pid="10" name="TriggerFlowInfo">
    <vt:lpwstr/>
  </property>
  <property fmtid="{D5CDD505-2E9C-101B-9397-08002B2CF9AE}" pid="11" name="_activity">
    <vt:lpwstr>{"FileActivityType":"9","FileActivityTimeStamp":"2025-09-03T14:38:14.410Z","FileActivityUsersOnPage":[{"DisplayName":"Gillian Cunningham","Id":"g.cunningham@primet.lancs.sch.uk"}],"FileActivityNavigationId":null}</vt:lpwstr>
  </property>
  <property fmtid="{D5CDD505-2E9C-101B-9397-08002B2CF9AE}" pid="12" name="MediaServiceImageTags">
    <vt:lpwstr/>
  </property>
</Properties>
</file>